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handoutMasterIdLst>
    <p:handoutMasterId r:id="rId16"/>
  </p:handoutMasterIdLst>
  <p:sldIdLst>
    <p:sldId id="256" r:id="rId2"/>
    <p:sldId id="258" r:id="rId3"/>
    <p:sldId id="285" r:id="rId4"/>
    <p:sldId id="287" r:id="rId5"/>
    <p:sldId id="290" r:id="rId6"/>
    <p:sldId id="309" r:id="rId7"/>
    <p:sldId id="310" r:id="rId8"/>
    <p:sldId id="331" r:id="rId9"/>
    <p:sldId id="311" r:id="rId10"/>
    <p:sldId id="299" r:id="rId11"/>
    <p:sldId id="301" r:id="rId12"/>
    <p:sldId id="332" r:id="rId13"/>
    <p:sldId id="33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Lambell" initials="ML" lastIdx="3" clrIdx="0">
    <p:extLst>
      <p:ext uri="{19B8F6BF-5375-455C-9EA6-DF929625EA0E}">
        <p15:presenceInfo xmlns:p15="http://schemas.microsoft.com/office/powerpoint/2012/main" userId="bebf811fc1dc12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1434"/>
    <a:srgbClr val="70435C"/>
    <a:srgbClr val="5A5B96"/>
    <a:srgbClr val="83B45B"/>
    <a:srgbClr val="91C4DE"/>
    <a:srgbClr val="C481A8"/>
    <a:srgbClr val="F7AD4D"/>
    <a:srgbClr val="C34B4B"/>
    <a:srgbClr val="957386"/>
    <a:srgbClr val="C9B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15" autoAdjust="0"/>
    <p:restoredTop sz="91928" autoAdjust="0"/>
  </p:normalViewPr>
  <p:slideViewPr>
    <p:cSldViewPr snapToGrid="0" snapToObjects="1">
      <p:cViewPr varScale="1">
        <p:scale>
          <a:sx n="106" d="100"/>
          <a:sy n="106" d="100"/>
        </p:scale>
        <p:origin x="1016" y="176"/>
      </p:cViewPr>
      <p:guideLst/>
    </p:cSldViewPr>
  </p:slid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CA131D-9C50-1047-AE1C-331E605884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3BB4CA3-FD61-8042-9F16-155019DC05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08F4CC-E1FB-D748-A057-C044B96A8589}" type="datetimeFigureOut">
              <a:rPr lang="en-US" smtClean="0"/>
              <a:t>1/9/25</a:t>
            </a:fld>
            <a:endParaRPr lang="en-US"/>
          </a:p>
        </p:txBody>
      </p:sp>
      <p:sp>
        <p:nvSpPr>
          <p:cNvPr id="4" name="Footer Placeholder 3">
            <a:extLst>
              <a:ext uri="{FF2B5EF4-FFF2-40B4-BE49-F238E27FC236}">
                <a16:creationId xmlns:a16="http://schemas.microsoft.com/office/drawing/2014/main" id="{A3263AFB-B850-2544-83EE-D16BF3D3D0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ALT Business Plan Draft July 2020</a:t>
            </a:r>
          </a:p>
        </p:txBody>
      </p:sp>
      <p:sp>
        <p:nvSpPr>
          <p:cNvPr id="5" name="Slide Number Placeholder 4">
            <a:extLst>
              <a:ext uri="{FF2B5EF4-FFF2-40B4-BE49-F238E27FC236}">
                <a16:creationId xmlns:a16="http://schemas.microsoft.com/office/drawing/2014/main" id="{3C339730-F238-424E-99A4-BA0071560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2B25F9-D13E-AD40-84DC-E662056AB6CE}" type="slidenum">
              <a:rPr lang="en-US" smtClean="0"/>
              <a:t>‹#›</a:t>
            </a:fld>
            <a:endParaRPr lang="en-US"/>
          </a:p>
        </p:txBody>
      </p:sp>
    </p:spTree>
    <p:extLst>
      <p:ext uri="{BB962C8B-B14F-4D97-AF65-F5344CB8AC3E}">
        <p14:creationId xmlns:p14="http://schemas.microsoft.com/office/powerpoint/2010/main" val="7850503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B47975-8363-3448-8B34-5BF454367D12}" type="datetimeFigureOut">
              <a:rPr lang="en-US" smtClean="0"/>
              <a:t>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ALT Business Plan Draft July 2020</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58586-B0B1-4F4A-BA82-077981BB82C8}" type="slidenum">
              <a:rPr lang="en-US" smtClean="0"/>
              <a:t>‹#›</a:t>
            </a:fld>
            <a:endParaRPr lang="en-US"/>
          </a:p>
        </p:txBody>
      </p:sp>
    </p:spTree>
    <p:extLst>
      <p:ext uri="{BB962C8B-B14F-4D97-AF65-F5344CB8AC3E}">
        <p14:creationId xmlns:p14="http://schemas.microsoft.com/office/powerpoint/2010/main" val="83972960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US"/>
              <a:t>ALT Business Plan Draft July 2020</a:t>
            </a:r>
          </a:p>
        </p:txBody>
      </p:sp>
      <p:sp>
        <p:nvSpPr>
          <p:cNvPr id="5" name="Slide Number Placeholder 4"/>
          <p:cNvSpPr>
            <a:spLocks noGrp="1"/>
          </p:cNvSpPr>
          <p:nvPr>
            <p:ph type="sldNum" sz="quarter" idx="11"/>
          </p:nvPr>
        </p:nvSpPr>
        <p:spPr/>
        <p:txBody>
          <a:bodyPr/>
          <a:lstStyle/>
          <a:p>
            <a:fld id="{99A58586-B0B1-4F4A-BA82-077981BB82C8}" type="slidenum">
              <a:rPr lang="en-US" smtClean="0"/>
              <a:t>8</a:t>
            </a:fld>
            <a:endParaRPr lang="en-US"/>
          </a:p>
        </p:txBody>
      </p:sp>
    </p:spTree>
    <p:extLst>
      <p:ext uri="{BB962C8B-B14F-4D97-AF65-F5344CB8AC3E}">
        <p14:creationId xmlns:p14="http://schemas.microsoft.com/office/powerpoint/2010/main" val="420685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US"/>
              <a:t>ALT Business Plan Draft July 2020</a:t>
            </a:r>
          </a:p>
        </p:txBody>
      </p:sp>
      <p:sp>
        <p:nvSpPr>
          <p:cNvPr id="5" name="Slide Number Placeholder 4"/>
          <p:cNvSpPr>
            <a:spLocks noGrp="1"/>
          </p:cNvSpPr>
          <p:nvPr>
            <p:ph type="sldNum" sz="quarter" idx="11"/>
          </p:nvPr>
        </p:nvSpPr>
        <p:spPr/>
        <p:txBody>
          <a:bodyPr/>
          <a:lstStyle/>
          <a:p>
            <a:fld id="{99A58586-B0B1-4F4A-BA82-077981BB82C8}" type="slidenum">
              <a:rPr lang="en-US" smtClean="0"/>
              <a:t>10</a:t>
            </a:fld>
            <a:endParaRPr lang="en-US"/>
          </a:p>
        </p:txBody>
      </p:sp>
    </p:spTree>
    <p:extLst>
      <p:ext uri="{BB962C8B-B14F-4D97-AF65-F5344CB8AC3E}">
        <p14:creationId xmlns:p14="http://schemas.microsoft.com/office/powerpoint/2010/main" val="4094276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ALT Business Plan Draft July 2020</a:t>
            </a:r>
          </a:p>
        </p:txBody>
      </p:sp>
      <p:sp>
        <p:nvSpPr>
          <p:cNvPr id="5" name="Slide Number Placeholder 4"/>
          <p:cNvSpPr>
            <a:spLocks noGrp="1"/>
          </p:cNvSpPr>
          <p:nvPr>
            <p:ph type="sldNum" sz="quarter" idx="5"/>
          </p:nvPr>
        </p:nvSpPr>
        <p:spPr/>
        <p:txBody>
          <a:bodyPr/>
          <a:lstStyle/>
          <a:p>
            <a:fld id="{99A58586-B0B1-4F4A-BA82-077981BB82C8}" type="slidenum">
              <a:rPr lang="en-US" smtClean="0"/>
              <a:t>12</a:t>
            </a:fld>
            <a:endParaRPr lang="en-US"/>
          </a:p>
        </p:txBody>
      </p:sp>
    </p:spTree>
    <p:extLst>
      <p:ext uri="{BB962C8B-B14F-4D97-AF65-F5344CB8AC3E}">
        <p14:creationId xmlns:p14="http://schemas.microsoft.com/office/powerpoint/2010/main" val="3220622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DF9BE77-70E3-FC46-92A7-765E9B21122C}" type="datetime1">
              <a:rPr lang="en-GB" smtClean="0"/>
              <a:t>09/01/2025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LAT Business Plan Draft July 2020</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F0780F-EFBA-044B-B5F9-A73B34BD9F18}" type="datetime1">
              <a:rPr lang="en-GB" smtClean="0"/>
              <a:t>09/01/2025</a:t>
            </a:fld>
            <a:endParaRPr lang="en-US" dirty="0"/>
          </a:p>
        </p:txBody>
      </p:sp>
      <p:sp>
        <p:nvSpPr>
          <p:cNvPr id="5" name="Footer Placeholder 4"/>
          <p:cNvSpPr>
            <a:spLocks noGrp="1"/>
          </p:cNvSpPr>
          <p:nvPr>
            <p:ph type="ftr" sz="quarter" idx="11"/>
          </p:nvPr>
        </p:nvSpPr>
        <p:spPr/>
        <p:txBody>
          <a:bodyPr/>
          <a:lstStyle/>
          <a:p>
            <a:r>
              <a:rPr lang="en-US"/>
              <a:t>LAT Business Plan Draft July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688D78D-553A-FF46-9CE3-F381A68B8A90}" type="datetime1">
              <a:rPr lang="en-GB" smtClean="0"/>
              <a:t>09/01/2025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a:t>LAT Business Plan Draft July 2020</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GB"/>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A22FB4C-9A00-7A4C-B532-93D5F26B2A80}" type="datetime1">
              <a:rPr lang="en-GB" smtClean="0"/>
              <a:t>09/01/2025</a:t>
            </a:fld>
            <a:endParaRPr lang="en-US" dirty="0"/>
          </a:p>
        </p:txBody>
      </p:sp>
      <p:sp>
        <p:nvSpPr>
          <p:cNvPr id="5" name="Footer Placeholder 4"/>
          <p:cNvSpPr>
            <a:spLocks noGrp="1"/>
          </p:cNvSpPr>
          <p:nvPr>
            <p:ph type="ftr" sz="quarter" idx="11"/>
          </p:nvPr>
        </p:nvSpPr>
        <p:spPr/>
        <p:txBody>
          <a:bodyPr/>
          <a:lstStyle/>
          <a:p>
            <a:r>
              <a:rPr lang="en-US"/>
              <a:t>LAT Business Plan Draft July 2020</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GB"/>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BF62A62-5833-5048-BCE5-475B190B6545}" type="datetime1">
              <a:rPr lang="en-GB" smtClean="0"/>
              <a:t>09/01/2025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LAT Business Plan Draft July 2020</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GB"/>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1DE597C-5CA5-BA48-9FBB-012ECCEBD56B}" type="datetime1">
              <a:rPr lang="en-GB" smtClean="0"/>
              <a:t>09/01/2025</a:t>
            </a:fld>
            <a:endParaRPr lang="en-US" dirty="0"/>
          </a:p>
        </p:txBody>
      </p:sp>
      <p:sp>
        <p:nvSpPr>
          <p:cNvPr id="6" name="Footer Placeholder 5"/>
          <p:cNvSpPr>
            <a:spLocks noGrp="1"/>
          </p:cNvSpPr>
          <p:nvPr>
            <p:ph type="ftr" sz="quarter" idx="11"/>
          </p:nvPr>
        </p:nvSpPr>
        <p:spPr/>
        <p:txBody>
          <a:bodyPr/>
          <a:lstStyle/>
          <a:p>
            <a:r>
              <a:rPr lang="en-US"/>
              <a:t>LAT Business Plan Draft July 2020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GB"/>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1947246-B90D-CC4C-8DAF-471E071D9763}" type="datetime1">
              <a:rPr lang="en-GB" smtClean="0"/>
              <a:t>09/01/2025</a:t>
            </a:fld>
            <a:endParaRPr lang="en-US" dirty="0"/>
          </a:p>
        </p:txBody>
      </p:sp>
      <p:sp>
        <p:nvSpPr>
          <p:cNvPr id="8" name="Footer Placeholder 7"/>
          <p:cNvSpPr>
            <a:spLocks noGrp="1"/>
          </p:cNvSpPr>
          <p:nvPr>
            <p:ph type="ftr" sz="quarter" idx="11"/>
          </p:nvPr>
        </p:nvSpPr>
        <p:spPr/>
        <p:txBody>
          <a:bodyPr/>
          <a:lstStyle/>
          <a:p>
            <a:r>
              <a:rPr lang="en-US"/>
              <a:t>LAT Business Plan Draft July 2020</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A72E651-247C-2B45-A0AA-C342547120BD}" type="datetime1">
              <a:rPr lang="en-GB" smtClean="0"/>
              <a:t>09/01/2025</a:t>
            </a:fld>
            <a:endParaRPr lang="en-US" dirty="0"/>
          </a:p>
        </p:txBody>
      </p:sp>
      <p:sp>
        <p:nvSpPr>
          <p:cNvPr id="4" name="Footer Placeholder 3"/>
          <p:cNvSpPr>
            <a:spLocks noGrp="1"/>
          </p:cNvSpPr>
          <p:nvPr>
            <p:ph type="ftr" sz="quarter" idx="11"/>
          </p:nvPr>
        </p:nvSpPr>
        <p:spPr/>
        <p:txBody>
          <a:bodyPr/>
          <a:lstStyle/>
          <a:p>
            <a:r>
              <a:rPr lang="en-US"/>
              <a:t>LAT Business Plan Draft July 2020</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3FA8F-31E7-AE4B-88C1-3D86BF3D1709}" type="datetime1">
              <a:rPr lang="en-GB" smtClean="0"/>
              <a:t>09/01/2025</a:t>
            </a:fld>
            <a:endParaRPr lang="en-US" dirty="0"/>
          </a:p>
        </p:txBody>
      </p:sp>
      <p:sp>
        <p:nvSpPr>
          <p:cNvPr id="3" name="Footer Placeholder 2"/>
          <p:cNvSpPr>
            <a:spLocks noGrp="1"/>
          </p:cNvSpPr>
          <p:nvPr>
            <p:ph type="ftr" sz="quarter" idx="11"/>
          </p:nvPr>
        </p:nvSpPr>
        <p:spPr/>
        <p:txBody>
          <a:bodyPr/>
          <a:lstStyle/>
          <a:p>
            <a:r>
              <a:rPr lang="en-US"/>
              <a:t>LAT Business Plan Draft July 2020</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GB"/>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9038069-B67F-3741-802C-77BD9533EBA9}" type="datetime1">
              <a:rPr lang="en-GB" smtClean="0"/>
              <a:t>09/01/2025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LAT Business Plan Draft July 2020</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158A999-6BB0-9C4E-AD6B-9128FB11A512}" type="datetime1">
              <a:rPr lang="en-GB" smtClean="0"/>
              <a:t>09/01/2025</a:t>
            </a:fld>
            <a:endParaRPr lang="en-US" dirty="0"/>
          </a:p>
        </p:txBody>
      </p:sp>
      <p:sp>
        <p:nvSpPr>
          <p:cNvPr id="6" name="Footer Placeholder 5"/>
          <p:cNvSpPr>
            <a:spLocks noGrp="1"/>
          </p:cNvSpPr>
          <p:nvPr>
            <p:ph type="ftr" sz="quarter" idx="11"/>
          </p:nvPr>
        </p:nvSpPr>
        <p:spPr/>
        <p:txBody>
          <a:bodyPr/>
          <a:lstStyle/>
          <a:p>
            <a:r>
              <a:rPr lang="en-US"/>
              <a:t>LAT Business Plan Draft July 2020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CCF78F7-030E-7A4D-9DC9-723AB35C4C12}" type="datetime1">
              <a:rPr lang="en-GB" smtClean="0"/>
              <a:t>09/01/2025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LAT Business Plan Draft July 2020</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317254"/>
            <a:ext cx="12192000" cy="4431635"/>
          </a:xfrm>
          <a:prstGeom prst="rect">
            <a:avLst/>
          </a:prstGeom>
        </p:spPr>
      </p:pic>
      <p:sp>
        <p:nvSpPr>
          <p:cNvPr id="9" name="Rectangle 8"/>
          <p:cNvSpPr/>
          <p:nvPr/>
        </p:nvSpPr>
        <p:spPr>
          <a:xfrm>
            <a:off x="0" y="1317254"/>
            <a:ext cx="12192000" cy="4439146"/>
          </a:xfrm>
          <a:prstGeom prst="rect">
            <a:avLst/>
          </a:prstGeom>
          <a:solidFill>
            <a:srgbClr val="4D143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402BDAFA-BCD4-204F-9B34-7C1292063D36}"/>
              </a:ext>
            </a:extLst>
          </p:cNvPr>
          <p:cNvSpPr>
            <a:spLocks noGrp="1"/>
          </p:cNvSpPr>
          <p:nvPr>
            <p:ph type="subTitle" idx="1"/>
          </p:nvPr>
        </p:nvSpPr>
        <p:spPr>
          <a:xfrm>
            <a:off x="688921" y="2644599"/>
            <a:ext cx="10993546" cy="590321"/>
          </a:xfrm>
        </p:spPr>
        <p:txBody>
          <a:bodyPr>
            <a:normAutofit/>
          </a:bodyPr>
          <a:lstStyle/>
          <a:p>
            <a:r>
              <a:rPr lang="en-US" sz="2400" dirty="0">
                <a:solidFill>
                  <a:schemeClr val="bg1"/>
                </a:solidFill>
                <a:latin typeface="Calibri" panose="020F0502020204030204" pitchFamily="34" charset="0"/>
                <a:cs typeface="Calibri" panose="020F0502020204030204" pitchFamily="34" charset="0"/>
              </a:rPr>
              <a:t>Business plan 2024-2028</a:t>
            </a:r>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75777" y="208598"/>
            <a:ext cx="950035" cy="948388"/>
          </a:xfrm>
          <a:prstGeom prst="rect">
            <a:avLst/>
          </a:prstGeom>
        </p:spPr>
      </p:pic>
      <p:sp>
        <p:nvSpPr>
          <p:cNvPr id="14" name="TextBox 13"/>
          <p:cNvSpPr txBox="1"/>
          <p:nvPr/>
        </p:nvSpPr>
        <p:spPr>
          <a:xfrm>
            <a:off x="606047" y="3038385"/>
            <a:ext cx="7494872" cy="830997"/>
          </a:xfrm>
          <a:prstGeom prst="rect">
            <a:avLst/>
          </a:prstGeom>
          <a:noFill/>
        </p:spPr>
        <p:txBody>
          <a:bodyPr wrap="none" rtlCol="0">
            <a:spAutoFit/>
          </a:bodyPr>
          <a:lstStyle/>
          <a:p>
            <a:r>
              <a:rPr lang="en-GB" sz="4800" b="1" dirty="0">
                <a:solidFill>
                  <a:schemeClr val="bg1"/>
                </a:solidFill>
                <a:latin typeface="Calibri" panose="020F0502020204030204" pitchFamily="34" charset="0"/>
                <a:cs typeface="Calibri" panose="020F0502020204030204" pitchFamily="34" charset="0"/>
              </a:rPr>
              <a:t>Attenborough Learning Trust</a:t>
            </a:r>
          </a:p>
        </p:txBody>
      </p:sp>
      <p:cxnSp>
        <p:nvCxnSpPr>
          <p:cNvPr id="17" name="Straight Connector 16"/>
          <p:cNvCxnSpPr/>
          <p:nvPr/>
        </p:nvCxnSpPr>
        <p:spPr>
          <a:xfrm>
            <a:off x="498421" y="2787265"/>
            <a:ext cx="0" cy="89530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0A43D15-D16E-8649-9A6C-CC79D6C342C1}"/>
              </a:ext>
            </a:extLst>
          </p:cNvPr>
          <p:cNvSpPr txBox="1"/>
          <p:nvPr/>
        </p:nvSpPr>
        <p:spPr>
          <a:xfrm>
            <a:off x="606047" y="4780455"/>
            <a:ext cx="6672262" cy="523220"/>
          </a:xfrm>
          <a:prstGeom prst="rect">
            <a:avLst/>
          </a:prstGeom>
          <a:noFill/>
        </p:spPr>
        <p:txBody>
          <a:bodyPr wrap="square" rtlCol="0">
            <a:spAutoFit/>
          </a:bodyPr>
          <a:lstStyle/>
          <a:p>
            <a:r>
              <a:rPr lang="en-US" sz="2800" dirty="0">
                <a:solidFill>
                  <a:schemeClr val="bg1"/>
                </a:solidFill>
              </a:rPr>
              <a:t>STRENGTH THROUGH PARTNERSHIP</a:t>
            </a:r>
          </a:p>
        </p:txBody>
      </p:sp>
    </p:spTree>
    <p:extLst>
      <p:ext uri="{BB962C8B-B14F-4D97-AF65-F5344CB8AC3E}">
        <p14:creationId xmlns:p14="http://schemas.microsoft.com/office/powerpoint/2010/main" val="3247004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p:cNvSpPr/>
          <p:nvPr/>
        </p:nvSpPr>
        <p:spPr>
          <a:xfrm>
            <a:off x="0" y="3893245"/>
            <a:ext cx="12192000" cy="2964755"/>
          </a:xfrm>
          <a:prstGeom prst="rect">
            <a:avLst/>
          </a:prstGeom>
          <a:solidFill>
            <a:srgbClr val="4D1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6348588" y="4675195"/>
            <a:ext cx="5029837" cy="833319"/>
          </a:xfrm>
          <a:prstGeom prst="rect">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1434"/>
              </a:solidFill>
            </a:endParaRPr>
          </a:p>
        </p:txBody>
      </p:sp>
      <p:sp>
        <p:nvSpPr>
          <p:cNvPr id="37" name="Rectangle 36"/>
          <p:cNvSpPr/>
          <p:nvPr/>
        </p:nvSpPr>
        <p:spPr>
          <a:xfrm>
            <a:off x="6348586" y="3708882"/>
            <a:ext cx="5029837" cy="833319"/>
          </a:xfrm>
          <a:prstGeom prst="rect">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1434"/>
              </a:solidFill>
            </a:endParaRPr>
          </a:p>
        </p:txBody>
      </p:sp>
      <p:sp>
        <p:nvSpPr>
          <p:cNvPr id="13" name="Rectangle 12"/>
          <p:cNvSpPr/>
          <p:nvPr/>
        </p:nvSpPr>
        <p:spPr>
          <a:xfrm>
            <a:off x="6348588" y="1770117"/>
            <a:ext cx="5029837" cy="833319"/>
          </a:xfrm>
          <a:prstGeom prst="rect">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1434"/>
              </a:solidFill>
            </a:endParaRPr>
          </a:p>
        </p:txBody>
      </p:sp>
      <p:sp>
        <p:nvSpPr>
          <p:cNvPr id="36" name="Rectangle 35"/>
          <p:cNvSpPr/>
          <p:nvPr/>
        </p:nvSpPr>
        <p:spPr>
          <a:xfrm>
            <a:off x="6348587" y="2742568"/>
            <a:ext cx="5029837" cy="833319"/>
          </a:xfrm>
          <a:prstGeom prst="rect">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1434"/>
              </a:solidFill>
            </a:endParaRPr>
          </a:p>
        </p:txBody>
      </p:sp>
      <p:sp>
        <p:nvSpPr>
          <p:cNvPr id="5" name="TextBox 4">
            <a:extLst>
              <a:ext uri="{FF2B5EF4-FFF2-40B4-BE49-F238E27FC236}">
                <a16:creationId xmlns:a16="http://schemas.microsoft.com/office/drawing/2014/main" id="{8266A512-C442-B74F-9C1A-60B397F32750}"/>
              </a:ext>
            </a:extLst>
          </p:cNvPr>
          <p:cNvSpPr txBox="1"/>
          <p:nvPr/>
        </p:nvSpPr>
        <p:spPr>
          <a:xfrm>
            <a:off x="348808" y="1409832"/>
            <a:ext cx="11029617" cy="261610"/>
          </a:xfrm>
          <a:prstGeom prst="rect">
            <a:avLst/>
          </a:prstGeom>
          <a:noFill/>
        </p:spPr>
        <p:txBody>
          <a:bodyPr wrap="square" rtlCol="0">
            <a:spAutoFit/>
          </a:bodyPr>
          <a:lstStyle/>
          <a:p>
            <a:r>
              <a:rPr lang="en-GB" sz="1100" b="1" dirty="0">
                <a:latin typeface="Calibri" panose="020F0502020204030204" pitchFamily="34" charset="0"/>
                <a:cs typeface="Calibri" panose="020F0502020204030204" pitchFamily="34" charset="0"/>
              </a:rPr>
              <a:t>We offer schools the following centralised services, from the top slice that is drawn from each member school.</a:t>
            </a:r>
            <a:endParaRPr lang="en-US" sz="1100" b="1" dirty="0">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3329F4F6-1F18-6F44-8E2B-F29539D223D6}"/>
              </a:ext>
            </a:extLst>
          </p:cNvPr>
          <p:cNvSpPr txBox="1">
            <a:spLocks/>
          </p:cNvSpPr>
          <p:nvPr/>
        </p:nvSpPr>
        <p:spPr>
          <a:xfrm>
            <a:off x="348808" y="871691"/>
            <a:ext cx="3959059" cy="534903"/>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tabLst>
                <a:tab pos="1339850" algn="l"/>
              </a:tabLst>
            </a:pPr>
            <a:r>
              <a:rPr lang="en-GB" sz="2400" b="1" dirty="0">
                <a:solidFill>
                  <a:srgbClr val="4D1434"/>
                </a:solidFill>
                <a:latin typeface="Calibri" panose="020F0502020204030204" pitchFamily="34" charset="0"/>
                <a:cs typeface="Calibri" panose="020F0502020204030204" pitchFamily="34" charset="0"/>
              </a:rPr>
              <a:t>SERVICES WE </a:t>
            </a:r>
            <a:r>
              <a:rPr lang="en-GB" sz="2400" dirty="0">
                <a:solidFill>
                  <a:srgbClr val="4D1434"/>
                </a:solidFill>
                <a:latin typeface="Calibri" panose="020F0502020204030204" pitchFamily="34" charset="0"/>
                <a:cs typeface="Calibri" panose="020F0502020204030204" pitchFamily="34" charset="0"/>
              </a:rPr>
              <a:t>PROVIDE</a:t>
            </a:r>
          </a:p>
        </p:txBody>
      </p:sp>
      <p:sp>
        <p:nvSpPr>
          <p:cNvPr id="12" name="Rectangle 11"/>
          <p:cNvSpPr/>
          <p:nvPr/>
        </p:nvSpPr>
        <p:spPr>
          <a:xfrm>
            <a:off x="824931" y="2544209"/>
            <a:ext cx="5044062" cy="2729175"/>
          </a:xfrm>
          <a:prstGeom prst="rect">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1434"/>
              </a:solidFill>
            </a:endParaRPr>
          </a:p>
        </p:txBody>
      </p:sp>
      <p:sp>
        <p:nvSpPr>
          <p:cNvPr id="6" name="Rectangle 5"/>
          <p:cNvSpPr/>
          <p:nvPr/>
        </p:nvSpPr>
        <p:spPr>
          <a:xfrm>
            <a:off x="1550289" y="2688062"/>
            <a:ext cx="4000091" cy="2585323"/>
          </a:xfrm>
          <a:prstGeom prst="rect">
            <a:avLst/>
          </a:prstGeom>
        </p:spPr>
        <p:txBody>
          <a:bodyPr wrap="square">
            <a:spAutoFit/>
          </a:bodyPr>
          <a:lstStyle/>
          <a:p>
            <a:pPr>
              <a:spcAft>
                <a:spcPts val="0"/>
              </a:spcAft>
            </a:pPr>
            <a:r>
              <a:rPr lang="en-GB" sz="1400" b="1" dirty="0">
                <a:latin typeface="Calibri" panose="020F0502020204030204" pitchFamily="34" charset="0"/>
                <a:ea typeface="Calibri" panose="020F0502020204030204" pitchFamily="34" charset="0"/>
              </a:rPr>
              <a:t>Finance Support</a:t>
            </a:r>
          </a:p>
          <a:p>
            <a:pPr>
              <a:spcAft>
                <a:spcPts val="0"/>
              </a:spcAft>
            </a:pPr>
            <a:endParaRPr lang="en-GB" sz="500" dirty="0">
              <a:latin typeface="Calibri" panose="020F0502020204030204" pitchFamily="34" charset="0"/>
              <a:ea typeface="Calibri" panose="020F0502020204030204" pitchFamily="34" charset="0"/>
            </a:endParaRPr>
          </a:p>
          <a:p>
            <a:pPr marL="171450" indent="-171450">
              <a:spcAft>
                <a:spcPts val="0"/>
              </a:spcAft>
              <a:buFont typeface="Arial" panose="020B0604020202020204" pitchFamily="34" charset="0"/>
              <a:buChar char="•"/>
            </a:pPr>
            <a:r>
              <a:rPr lang="en-GB" sz="1100" dirty="0">
                <a:latin typeface="Calibri" panose="020F0502020204030204" pitchFamily="34" charset="0"/>
                <a:ea typeface="Calibri" panose="020F0502020204030204" pitchFamily="34" charset="0"/>
              </a:rPr>
              <a:t>Preparing financial statements in line with the Department for Education (</a:t>
            </a:r>
            <a:r>
              <a:rPr lang="en-GB" sz="1100" dirty="0" err="1">
                <a:latin typeface="Calibri" panose="020F0502020204030204" pitchFamily="34" charset="0"/>
                <a:ea typeface="Calibri" panose="020F0502020204030204" pitchFamily="34" charset="0"/>
              </a:rPr>
              <a:t>DfE</a:t>
            </a:r>
            <a:r>
              <a:rPr lang="en-GB" sz="1100" dirty="0">
                <a:latin typeface="Calibri" panose="020F0502020204030204" pitchFamily="34" charset="0"/>
                <a:ea typeface="Calibri" panose="020F0502020204030204" pitchFamily="34" charset="0"/>
              </a:rPr>
              <a:t>) and Education Funding Agency (EFA) requirements</a:t>
            </a:r>
          </a:p>
          <a:p>
            <a:pPr marL="171450" indent="-171450">
              <a:spcAft>
                <a:spcPts val="0"/>
              </a:spcAft>
              <a:buFont typeface="Arial" panose="020B0604020202020204" pitchFamily="34" charset="0"/>
              <a:buChar char="•"/>
            </a:pPr>
            <a:r>
              <a:rPr lang="en-GB" sz="1100" dirty="0">
                <a:latin typeface="Calibri" panose="020F0502020204030204" pitchFamily="34" charset="0"/>
                <a:ea typeface="Calibri" panose="020F0502020204030204" pitchFamily="34" charset="0"/>
              </a:rPr>
              <a:t>Budget preparation and monitoring</a:t>
            </a:r>
          </a:p>
          <a:p>
            <a:pPr marL="171450" indent="-171450">
              <a:spcAft>
                <a:spcPts val="0"/>
              </a:spcAft>
              <a:buFont typeface="Arial" panose="020B0604020202020204" pitchFamily="34" charset="0"/>
              <a:buChar char="•"/>
            </a:pPr>
            <a:r>
              <a:rPr lang="en-GB" sz="1100" dirty="0">
                <a:latin typeface="Calibri" panose="020F0502020204030204" pitchFamily="34" charset="0"/>
                <a:ea typeface="Calibri" panose="020F0502020204030204" pitchFamily="34" charset="0"/>
              </a:rPr>
              <a:t>Taxation advice</a:t>
            </a:r>
          </a:p>
          <a:p>
            <a:pPr marL="171450" indent="-171450">
              <a:spcAft>
                <a:spcPts val="0"/>
              </a:spcAft>
              <a:buFont typeface="Arial" panose="020B0604020202020204" pitchFamily="34" charset="0"/>
              <a:buChar char="•"/>
            </a:pPr>
            <a:r>
              <a:rPr lang="en-GB" sz="1100" dirty="0">
                <a:latin typeface="Calibri" panose="020F0502020204030204" pitchFamily="34" charset="0"/>
                <a:ea typeface="Calibri" panose="020F0502020204030204" pitchFamily="34" charset="0"/>
              </a:rPr>
              <a:t>VAT returns</a:t>
            </a:r>
          </a:p>
          <a:p>
            <a:pPr marL="171450" indent="-171450">
              <a:spcAft>
                <a:spcPts val="0"/>
              </a:spcAft>
              <a:buFont typeface="Arial" panose="020B0604020202020204" pitchFamily="34" charset="0"/>
              <a:buChar char="•"/>
            </a:pPr>
            <a:r>
              <a:rPr lang="en-GB" sz="1100" dirty="0">
                <a:latin typeface="Calibri" panose="020F0502020204030204" pitchFamily="34" charset="0"/>
                <a:ea typeface="Calibri" panose="020F0502020204030204" pitchFamily="34" charset="0"/>
              </a:rPr>
              <a:t>Asset management</a:t>
            </a:r>
          </a:p>
          <a:p>
            <a:pPr marL="171450" indent="-171450">
              <a:spcAft>
                <a:spcPts val="0"/>
              </a:spcAft>
              <a:buFont typeface="Arial" panose="020B0604020202020204" pitchFamily="34" charset="0"/>
              <a:buChar char="•"/>
            </a:pPr>
            <a:r>
              <a:rPr lang="en-GB" sz="1100" dirty="0">
                <a:latin typeface="Calibri" panose="020F0502020204030204" pitchFamily="34" charset="0"/>
                <a:ea typeface="Calibri" panose="020F0502020204030204" pitchFamily="34" charset="0"/>
              </a:rPr>
              <a:t>Monthly/Quarterly management accounts</a:t>
            </a:r>
          </a:p>
          <a:p>
            <a:pPr marL="171450" indent="-171450">
              <a:spcAft>
                <a:spcPts val="0"/>
              </a:spcAft>
              <a:buFont typeface="Arial" panose="020B0604020202020204" pitchFamily="34" charset="0"/>
              <a:buChar char="•"/>
            </a:pPr>
            <a:r>
              <a:rPr lang="en-GB" sz="1100" dirty="0">
                <a:latin typeface="Calibri" panose="020F0502020204030204" pitchFamily="34" charset="0"/>
                <a:ea typeface="Calibri" panose="020F0502020204030204" pitchFamily="34" charset="0"/>
              </a:rPr>
              <a:t>Software and processes training for school finance staff</a:t>
            </a:r>
          </a:p>
          <a:p>
            <a:pPr marL="171450" indent="-171450">
              <a:spcAft>
                <a:spcPts val="0"/>
              </a:spcAft>
              <a:buFont typeface="Arial" panose="020B0604020202020204" pitchFamily="34" charset="0"/>
              <a:buChar char="•"/>
            </a:pPr>
            <a:r>
              <a:rPr lang="en-GB" sz="1100" dirty="0">
                <a:latin typeface="Calibri" panose="020F0502020204030204" pitchFamily="34" charset="0"/>
                <a:ea typeface="Calibri" panose="020F0502020204030204" pitchFamily="34" charset="0"/>
              </a:rPr>
              <a:t>Financial management co-ordination</a:t>
            </a:r>
          </a:p>
          <a:p>
            <a:pPr marL="171450" indent="-171450">
              <a:spcAft>
                <a:spcPts val="0"/>
              </a:spcAft>
              <a:buFont typeface="Arial" panose="020B0604020202020204" pitchFamily="34" charset="0"/>
              <a:buChar char="•"/>
            </a:pPr>
            <a:r>
              <a:rPr lang="en-GB" sz="1100" dirty="0">
                <a:latin typeface="Calibri" panose="020F0502020204030204" pitchFamily="34" charset="0"/>
                <a:ea typeface="Calibri" panose="020F0502020204030204" pitchFamily="34" charset="0"/>
              </a:rPr>
              <a:t>Integrated Financial Management System (PS financials)</a:t>
            </a:r>
          </a:p>
          <a:p>
            <a:pPr marL="171450" indent="-171450">
              <a:spcAft>
                <a:spcPts val="0"/>
              </a:spcAft>
              <a:buFont typeface="Arial" panose="020B0604020202020204" pitchFamily="34" charset="0"/>
              <a:buChar char="•"/>
            </a:pPr>
            <a:r>
              <a:rPr lang="en-GB" sz="1100" dirty="0">
                <a:latin typeface="Calibri" panose="020F0502020204030204" pitchFamily="34" charset="0"/>
                <a:ea typeface="Calibri" panose="020F0502020204030204" pitchFamily="34" charset="0"/>
              </a:rPr>
              <a:t>Payroll bureau and pension reporting services</a:t>
            </a:r>
          </a:p>
          <a:p>
            <a:pPr>
              <a:spcAft>
                <a:spcPts val="0"/>
              </a:spcAft>
            </a:pPr>
            <a:r>
              <a:rPr lang="en-GB" sz="1100" dirty="0">
                <a:latin typeface="Calibri" panose="020F0502020204030204" pitchFamily="34" charset="0"/>
                <a:ea typeface="Calibri" panose="020F0502020204030204" pitchFamily="34" charset="0"/>
              </a:rPr>
              <a:t> </a:t>
            </a:r>
          </a:p>
        </p:txBody>
      </p:sp>
      <p:grpSp>
        <p:nvGrpSpPr>
          <p:cNvPr id="26" name="Group 25"/>
          <p:cNvGrpSpPr/>
          <p:nvPr/>
        </p:nvGrpSpPr>
        <p:grpSpPr>
          <a:xfrm>
            <a:off x="924567" y="3592457"/>
            <a:ext cx="526087" cy="526087"/>
            <a:chOff x="784061" y="2859194"/>
            <a:chExt cx="526087" cy="526087"/>
          </a:xfrm>
        </p:grpSpPr>
        <p:sp>
          <p:nvSpPr>
            <p:cNvPr id="8" name="Oval 7"/>
            <p:cNvSpPr/>
            <p:nvPr/>
          </p:nvSpPr>
          <p:spPr>
            <a:xfrm>
              <a:off x="784061" y="2859194"/>
              <a:ext cx="526087" cy="526087"/>
            </a:xfrm>
            <a:prstGeom prst="ellipse">
              <a:avLst/>
            </a:prstGeom>
            <a:solidFill>
              <a:srgbClr val="4D1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9846" y="2981493"/>
              <a:ext cx="354520" cy="269173"/>
            </a:xfrm>
            <a:prstGeom prst="rect">
              <a:avLst/>
            </a:prstGeom>
          </p:spPr>
        </p:pic>
      </p:grpSp>
      <p:sp>
        <p:nvSpPr>
          <p:cNvPr id="18" name="Oval 17"/>
          <p:cNvSpPr/>
          <p:nvPr/>
        </p:nvSpPr>
        <p:spPr>
          <a:xfrm>
            <a:off x="6451153" y="1922377"/>
            <a:ext cx="526087" cy="526087"/>
          </a:xfrm>
          <a:prstGeom prst="ellipse">
            <a:avLst/>
          </a:prstGeom>
          <a:solidFill>
            <a:srgbClr val="4D1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p:nvGrpSpPr>
        <p:grpSpPr>
          <a:xfrm>
            <a:off x="6451153" y="2896184"/>
            <a:ext cx="526087" cy="526087"/>
            <a:chOff x="6442270" y="2896184"/>
            <a:chExt cx="526087" cy="526087"/>
          </a:xfrm>
        </p:grpSpPr>
        <p:sp>
          <p:nvSpPr>
            <p:cNvPr id="19" name="Oval 18"/>
            <p:cNvSpPr/>
            <p:nvPr/>
          </p:nvSpPr>
          <p:spPr>
            <a:xfrm>
              <a:off x="6442270" y="2896184"/>
              <a:ext cx="526087" cy="526087"/>
            </a:xfrm>
            <a:prstGeom prst="ellipse">
              <a:avLst/>
            </a:prstGeom>
            <a:solidFill>
              <a:srgbClr val="4D1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28912" y="3017870"/>
              <a:ext cx="352802" cy="262550"/>
            </a:xfrm>
            <a:prstGeom prst="rect">
              <a:avLst/>
            </a:prstGeom>
          </p:spPr>
        </p:pic>
      </p:grpSp>
      <p:pic>
        <p:nvPicPr>
          <p:cNvPr id="24" name="Picture 2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39254" y="2017362"/>
            <a:ext cx="357985" cy="308608"/>
          </a:xfrm>
          <a:prstGeom prst="rect">
            <a:avLst/>
          </a:prstGeom>
        </p:spPr>
      </p:pic>
      <p:sp>
        <p:nvSpPr>
          <p:cNvPr id="3" name="Rectangle 2"/>
          <p:cNvSpPr/>
          <p:nvPr/>
        </p:nvSpPr>
        <p:spPr>
          <a:xfrm>
            <a:off x="7054612" y="1834046"/>
            <a:ext cx="4130810" cy="3801041"/>
          </a:xfrm>
          <a:prstGeom prst="rect">
            <a:avLst/>
          </a:prstGeom>
        </p:spPr>
        <p:txBody>
          <a:bodyPr wrap="square">
            <a:spAutoFit/>
          </a:bodyPr>
          <a:lstStyle/>
          <a:p>
            <a:pPr>
              <a:spcAft>
                <a:spcPts val="0"/>
              </a:spcAft>
            </a:pPr>
            <a:r>
              <a:rPr lang="en-GB" sz="1400" b="1" dirty="0">
                <a:latin typeface="Calibri" panose="020F0502020204030204" pitchFamily="34" charset="0"/>
                <a:ea typeface="Calibri" panose="020F0502020204030204" pitchFamily="34" charset="0"/>
              </a:rPr>
              <a:t>School Improvement</a:t>
            </a:r>
          </a:p>
          <a:p>
            <a:pPr>
              <a:spcAft>
                <a:spcPts val="0"/>
              </a:spcAft>
            </a:pPr>
            <a:endParaRPr lang="en-GB" sz="500" b="1" dirty="0">
              <a:latin typeface="Calibri" panose="020F0502020204030204" pitchFamily="34" charset="0"/>
              <a:ea typeface="Calibri" panose="020F0502020204030204" pitchFamily="34" charset="0"/>
            </a:endParaRPr>
          </a:p>
          <a:p>
            <a:pPr marL="171450" indent="-171450">
              <a:spcAft>
                <a:spcPts val="0"/>
              </a:spcAft>
              <a:buFont typeface="Arial" panose="020B0604020202020204" pitchFamily="34" charset="0"/>
              <a:buChar char="•"/>
            </a:pPr>
            <a:r>
              <a:rPr lang="en-GB" sz="1100" dirty="0">
                <a:latin typeface="Calibri" panose="020F0502020204030204" pitchFamily="34" charset="0"/>
                <a:ea typeface="Calibri" panose="020F0502020204030204" pitchFamily="34" charset="0"/>
              </a:rPr>
              <a:t>School Improvement, including enhanced SEND support services</a:t>
            </a:r>
          </a:p>
          <a:p>
            <a:pPr marL="171450" indent="-171450">
              <a:spcAft>
                <a:spcPts val="0"/>
              </a:spcAft>
              <a:buFont typeface="Arial" panose="020B0604020202020204" pitchFamily="34" charset="0"/>
              <a:buChar char="•"/>
            </a:pPr>
            <a:r>
              <a:rPr lang="en-GB" sz="1100" dirty="0">
                <a:latin typeface="Calibri" panose="020F0502020204030204" pitchFamily="34" charset="0"/>
                <a:ea typeface="Calibri" panose="020F0502020204030204" pitchFamily="34" charset="0"/>
              </a:rPr>
              <a:t>Centrally organised networks, CPD and coaching</a:t>
            </a:r>
          </a:p>
          <a:p>
            <a:pPr>
              <a:spcAft>
                <a:spcPts val="0"/>
              </a:spcAft>
            </a:pPr>
            <a:r>
              <a:rPr lang="en-GB" sz="1100" dirty="0">
                <a:latin typeface="Calibri" panose="020F0502020204030204" pitchFamily="34" charset="0"/>
                <a:ea typeface="Calibri" panose="020F0502020204030204" pitchFamily="34" charset="0"/>
              </a:rPr>
              <a:t> </a:t>
            </a:r>
          </a:p>
          <a:p>
            <a:pPr>
              <a:spcAft>
                <a:spcPts val="0"/>
              </a:spcAft>
            </a:pPr>
            <a:endParaRPr lang="en-GB" sz="1100" dirty="0">
              <a:latin typeface="Calibri" panose="020F0502020204030204" pitchFamily="34" charset="0"/>
              <a:ea typeface="Calibri" panose="020F0502020204030204" pitchFamily="34" charset="0"/>
            </a:endParaRPr>
          </a:p>
          <a:p>
            <a:pPr>
              <a:spcAft>
                <a:spcPts val="0"/>
              </a:spcAft>
            </a:pPr>
            <a:r>
              <a:rPr lang="en-GB" sz="1400" b="1" dirty="0">
                <a:latin typeface="Calibri" panose="020F0502020204030204" pitchFamily="34" charset="0"/>
                <a:ea typeface="Calibri" panose="020F0502020204030204" pitchFamily="34" charset="0"/>
              </a:rPr>
              <a:t>HR Support &amp; Consultancy</a:t>
            </a:r>
          </a:p>
          <a:p>
            <a:pPr>
              <a:spcAft>
                <a:spcPts val="0"/>
              </a:spcAft>
            </a:pPr>
            <a:endParaRPr lang="en-GB" sz="500" b="1" dirty="0">
              <a:latin typeface="Calibri" panose="020F0502020204030204" pitchFamily="34" charset="0"/>
              <a:ea typeface="Calibri" panose="020F0502020204030204" pitchFamily="34" charset="0"/>
            </a:endParaRPr>
          </a:p>
          <a:p>
            <a:pPr marL="171450" indent="-171450">
              <a:spcAft>
                <a:spcPts val="0"/>
              </a:spcAft>
              <a:buFont typeface="Arial" panose="020B0604020202020204" pitchFamily="34" charset="0"/>
              <a:buChar char="•"/>
            </a:pPr>
            <a:r>
              <a:rPr lang="en-GB" sz="1100" dirty="0">
                <a:latin typeface="Calibri" panose="020F0502020204030204" pitchFamily="34" charset="0"/>
                <a:ea typeface="Calibri" panose="020F0502020204030204" pitchFamily="34" charset="0"/>
              </a:rPr>
              <a:t>Payroll and contract support</a:t>
            </a:r>
          </a:p>
          <a:p>
            <a:pPr marL="171450" indent="-171450">
              <a:spcAft>
                <a:spcPts val="0"/>
              </a:spcAft>
              <a:buFont typeface="Arial" panose="020B0604020202020204" pitchFamily="34" charset="0"/>
              <a:buChar char="•"/>
            </a:pPr>
            <a:r>
              <a:rPr lang="en-GB" sz="1100" dirty="0">
                <a:latin typeface="Calibri" panose="020F0502020204030204" pitchFamily="34" charset="0"/>
                <a:ea typeface="Calibri" panose="020F0502020204030204" pitchFamily="34" charset="0"/>
              </a:rPr>
              <a:t>Legal support and Advice</a:t>
            </a:r>
          </a:p>
          <a:p>
            <a:pPr>
              <a:spcAft>
                <a:spcPts val="0"/>
              </a:spcAft>
            </a:pPr>
            <a:r>
              <a:rPr lang="en-GB" sz="1100" dirty="0">
                <a:latin typeface="Calibri" panose="020F0502020204030204" pitchFamily="34" charset="0"/>
                <a:ea typeface="Calibri" panose="020F0502020204030204" pitchFamily="34" charset="0"/>
              </a:rPr>
              <a:t> </a:t>
            </a:r>
          </a:p>
          <a:p>
            <a:pPr>
              <a:spcAft>
                <a:spcPts val="0"/>
              </a:spcAft>
            </a:pPr>
            <a:endParaRPr lang="en-GB" sz="1100" dirty="0">
              <a:latin typeface="Calibri" panose="020F0502020204030204" pitchFamily="34" charset="0"/>
              <a:ea typeface="Calibri" panose="020F0502020204030204" pitchFamily="34" charset="0"/>
            </a:endParaRPr>
          </a:p>
          <a:p>
            <a:pPr>
              <a:spcAft>
                <a:spcPts val="0"/>
              </a:spcAft>
            </a:pPr>
            <a:r>
              <a:rPr lang="en-GB" sz="1400" b="1" dirty="0">
                <a:latin typeface="Calibri" panose="020F0502020204030204" pitchFamily="34" charset="0"/>
                <a:ea typeface="Calibri" panose="020F0502020204030204" pitchFamily="34" charset="0"/>
              </a:rPr>
              <a:t>Estates Management</a:t>
            </a:r>
          </a:p>
          <a:p>
            <a:pPr>
              <a:spcAft>
                <a:spcPts val="0"/>
              </a:spcAft>
            </a:pPr>
            <a:endParaRPr lang="en-GB" sz="500" b="1" dirty="0">
              <a:latin typeface="Calibri" panose="020F0502020204030204" pitchFamily="34" charset="0"/>
              <a:ea typeface="Calibri" panose="020F0502020204030204" pitchFamily="34" charset="0"/>
            </a:endParaRPr>
          </a:p>
          <a:p>
            <a:pPr marL="171450" indent="-171450">
              <a:spcAft>
                <a:spcPts val="0"/>
              </a:spcAft>
              <a:buFont typeface="Arial" panose="020B0604020202020204" pitchFamily="34" charset="0"/>
              <a:buChar char="•"/>
            </a:pPr>
            <a:r>
              <a:rPr lang="en-GB" sz="1100" dirty="0">
                <a:latin typeface="Calibri" panose="020F0502020204030204" pitchFamily="34" charset="0"/>
                <a:ea typeface="Calibri" panose="020F0502020204030204" pitchFamily="34" charset="0"/>
              </a:rPr>
              <a:t>Bidding to </a:t>
            </a:r>
            <a:r>
              <a:rPr lang="en-GB" sz="1100" dirty="0" err="1">
                <a:latin typeface="Calibri" panose="020F0502020204030204" pitchFamily="34" charset="0"/>
                <a:ea typeface="Calibri" panose="020F0502020204030204" pitchFamily="34" charset="0"/>
              </a:rPr>
              <a:t>DfE</a:t>
            </a:r>
            <a:endParaRPr lang="en-GB" sz="1100" dirty="0">
              <a:latin typeface="Calibri" panose="020F0502020204030204" pitchFamily="34" charset="0"/>
              <a:ea typeface="Calibri" panose="020F0502020204030204" pitchFamily="34" charset="0"/>
            </a:endParaRPr>
          </a:p>
          <a:p>
            <a:pPr marL="171450" indent="-171450">
              <a:spcAft>
                <a:spcPts val="0"/>
              </a:spcAft>
              <a:buFont typeface="Arial" panose="020B0604020202020204" pitchFamily="34" charset="0"/>
              <a:buChar char="•"/>
            </a:pPr>
            <a:r>
              <a:rPr lang="en-GB" sz="1100" dirty="0">
                <a:latin typeface="Calibri" panose="020F0502020204030204" pitchFamily="34" charset="0"/>
                <a:ea typeface="Calibri" panose="020F0502020204030204" pitchFamily="34" charset="0"/>
              </a:rPr>
              <a:t>Compliance framework</a:t>
            </a:r>
          </a:p>
          <a:p>
            <a:pPr>
              <a:spcAft>
                <a:spcPts val="0"/>
              </a:spcAft>
            </a:pPr>
            <a:endParaRPr lang="en-GB" sz="1100" dirty="0">
              <a:latin typeface="Calibri" panose="020F0502020204030204" pitchFamily="34" charset="0"/>
              <a:ea typeface="Calibri" panose="020F0502020204030204" pitchFamily="34" charset="0"/>
            </a:endParaRPr>
          </a:p>
          <a:p>
            <a:pPr>
              <a:spcAft>
                <a:spcPts val="0"/>
              </a:spcAft>
            </a:pPr>
            <a:endParaRPr lang="en-GB" sz="1100" dirty="0">
              <a:latin typeface="Calibri" panose="020F0502020204030204" pitchFamily="34" charset="0"/>
              <a:ea typeface="Calibri" panose="020F0502020204030204" pitchFamily="34" charset="0"/>
            </a:endParaRPr>
          </a:p>
          <a:p>
            <a:pPr>
              <a:spcAft>
                <a:spcPts val="0"/>
              </a:spcAft>
            </a:pPr>
            <a:r>
              <a:rPr lang="en-GB" sz="1400" b="1" dirty="0">
                <a:latin typeface="Calibri" panose="020F0502020204030204" pitchFamily="34" charset="0"/>
                <a:ea typeface="Calibri" panose="020F0502020204030204" pitchFamily="34" charset="0"/>
              </a:rPr>
              <a:t>Additional Support</a:t>
            </a:r>
          </a:p>
          <a:p>
            <a:pPr>
              <a:spcAft>
                <a:spcPts val="0"/>
              </a:spcAft>
            </a:pPr>
            <a:endParaRPr lang="en-GB" sz="500" b="1" dirty="0">
              <a:latin typeface="Calibri" panose="020F0502020204030204" pitchFamily="34" charset="0"/>
              <a:ea typeface="Calibri" panose="020F0502020204030204" pitchFamily="34" charset="0"/>
            </a:endParaRPr>
          </a:p>
          <a:p>
            <a:pPr marL="171450" indent="-171450">
              <a:spcAft>
                <a:spcPts val="0"/>
              </a:spcAft>
              <a:buFont typeface="Arial" panose="020B0604020202020204" pitchFamily="34" charset="0"/>
              <a:buChar char="•"/>
            </a:pPr>
            <a:r>
              <a:rPr lang="en-GB" sz="1100" dirty="0">
                <a:latin typeface="Calibri" panose="020F0502020204030204" pitchFamily="34" charset="0"/>
                <a:ea typeface="Calibri" panose="020F0502020204030204" pitchFamily="34" charset="0"/>
              </a:rPr>
              <a:t>Brokerage of Insurance</a:t>
            </a:r>
          </a:p>
          <a:p>
            <a:pPr marL="171450" indent="-171450">
              <a:spcAft>
                <a:spcPts val="0"/>
              </a:spcAft>
              <a:buFont typeface="Arial" panose="020B0604020202020204" pitchFamily="34" charset="0"/>
              <a:buChar char="•"/>
            </a:pPr>
            <a:r>
              <a:rPr lang="en-GB" sz="1100" dirty="0">
                <a:latin typeface="Calibri" panose="020F0502020204030204" pitchFamily="34" charset="0"/>
                <a:ea typeface="Calibri" panose="020F0502020204030204" pitchFamily="34" charset="0"/>
              </a:rPr>
              <a:t>Brokerage of other core services on request</a:t>
            </a:r>
          </a:p>
          <a:p>
            <a:pPr marL="171450" indent="-171450">
              <a:spcAft>
                <a:spcPts val="0"/>
              </a:spcAft>
              <a:buFont typeface="Arial" panose="020B0604020202020204" pitchFamily="34" charset="0"/>
              <a:buChar char="•"/>
            </a:pPr>
            <a:endParaRPr lang="en-GB" sz="1100" dirty="0">
              <a:latin typeface="Calibri" panose="020F0502020204030204" pitchFamily="34" charset="0"/>
              <a:ea typeface="Calibri" panose="020F0502020204030204" pitchFamily="34" charset="0"/>
            </a:endParaRPr>
          </a:p>
        </p:txBody>
      </p:sp>
      <p:grpSp>
        <p:nvGrpSpPr>
          <p:cNvPr id="11" name="Group 10"/>
          <p:cNvGrpSpPr/>
          <p:nvPr/>
        </p:nvGrpSpPr>
        <p:grpSpPr>
          <a:xfrm>
            <a:off x="6451153" y="4827044"/>
            <a:ext cx="526087" cy="526087"/>
            <a:chOff x="6451731" y="4827044"/>
            <a:chExt cx="526087" cy="526087"/>
          </a:xfrm>
        </p:grpSpPr>
        <p:sp>
          <p:nvSpPr>
            <p:cNvPr id="39" name="Oval 38"/>
            <p:cNvSpPr/>
            <p:nvPr/>
          </p:nvSpPr>
          <p:spPr>
            <a:xfrm>
              <a:off x="6451731" y="4827044"/>
              <a:ext cx="526087" cy="526087"/>
            </a:xfrm>
            <a:prstGeom prst="ellipse">
              <a:avLst/>
            </a:prstGeom>
            <a:solidFill>
              <a:srgbClr val="4D1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71498" y="4913446"/>
              <a:ext cx="286553" cy="353282"/>
            </a:xfrm>
            <a:prstGeom prst="rect">
              <a:avLst/>
            </a:prstGeom>
          </p:spPr>
        </p:pic>
      </p:grpSp>
      <p:sp>
        <p:nvSpPr>
          <p:cNvPr id="42" name="Oval 41"/>
          <p:cNvSpPr/>
          <p:nvPr/>
        </p:nvSpPr>
        <p:spPr>
          <a:xfrm>
            <a:off x="6451152" y="3869548"/>
            <a:ext cx="526087" cy="526087"/>
          </a:xfrm>
          <a:prstGeom prst="ellipse">
            <a:avLst/>
          </a:prstGeom>
          <a:solidFill>
            <a:srgbClr val="4D1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1153" y="3990066"/>
            <a:ext cx="324731" cy="281585"/>
          </a:xfrm>
          <a:prstGeom prst="rect">
            <a:avLst/>
          </a:prstGeom>
        </p:spPr>
      </p:pic>
      <p:sp>
        <p:nvSpPr>
          <p:cNvPr id="27" name="Rectangle 26"/>
          <p:cNvSpPr/>
          <p:nvPr/>
        </p:nvSpPr>
        <p:spPr>
          <a:xfrm>
            <a:off x="6348588" y="5670014"/>
            <a:ext cx="5029837" cy="833319"/>
          </a:xfrm>
          <a:prstGeom prst="rect">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1434"/>
              </a:solidFill>
            </a:endParaRPr>
          </a:p>
        </p:txBody>
      </p:sp>
      <p:sp>
        <p:nvSpPr>
          <p:cNvPr id="29" name="Oval 28"/>
          <p:cNvSpPr/>
          <p:nvPr/>
        </p:nvSpPr>
        <p:spPr>
          <a:xfrm>
            <a:off x="6450474" y="5822566"/>
            <a:ext cx="526087" cy="526087"/>
          </a:xfrm>
          <a:prstGeom prst="ellipse">
            <a:avLst/>
          </a:prstGeom>
          <a:solidFill>
            <a:srgbClr val="4D1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824931" y="5488313"/>
            <a:ext cx="5044062" cy="833319"/>
          </a:xfrm>
          <a:prstGeom prst="rect">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1434"/>
              </a:solidFill>
            </a:endParaRPr>
          </a:p>
        </p:txBody>
      </p:sp>
      <p:sp>
        <p:nvSpPr>
          <p:cNvPr id="33" name="Oval 32"/>
          <p:cNvSpPr/>
          <p:nvPr/>
        </p:nvSpPr>
        <p:spPr>
          <a:xfrm>
            <a:off x="926817" y="5640865"/>
            <a:ext cx="527575" cy="526087"/>
          </a:xfrm>
          <a:prstGeom prst="ellipse">
            <a:avLst/>
          </a:prstGeom>
          <a:solidFill>
            <a:srgbClr val="4D1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678075" y="5508514"/>
            <a:ext cx="3305907" cy="938719"/>
          </a:xfrm>
          <a:prstGeom prst="rect">
            <a:avLst/>
          </a:prstGeom>
          <a:noFill/>
        </p:spPr>
        <p:txBody>
          <a:bodyPr wrap="square" rtlCol="0">
            <a:spAutoFit/>
          </a:bodyPr>
          <a:lstStyle/>
          <a:p>
            <a:r>
              <a:rPr lang="en-GB" sz="1400" b="1" dirty="0">
                <a:latin typeface="Calibri" panose="020F0502020204030204" pitchFamily="34" charset="0"/>
                <a:ea typeface="Calibri" panose="020F0502020204030204" pitchFamily="34" charset="0"/>
                <a:cs typeface="Calibri" panose="020F0502020204030204" pitchFamily="34" charset="0"/>
              </a:rPr>
              <a:t>Central Procurement</a:t>
            </a:r>
          </a:p>
          <a:p>
            <a:endParaRPr lang="en-GB" sz="500" b="1" dirty="0">
              <a:latin typeface="Calibri" panose="020F0502020204030204" pitchFamily="34" charset="0"/>
              <a:ea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GB" sz="1100" dirty="0">
                <a:latin typeface="Calibri" panose="020F0502020204030204" pitchFamily="34" charset="0"/>
                <a:ea typeface="Calibri" panose="020F0502020204030204" pitchFamily="34" charset="0"/>
              </a:rPr>
              <a:t>Centrally managed procurement for key services</a:t>
            </a:r>
          </a:p>
          <a:p>
            <a:pPr marL="171450" lvl="0" indent="-171450">
              <a:buFont typeface="Arial" panose="020B0604020202020204" pitchFamily="34" charset="0"/>
              <a:buChar char="•"/>
            </a:pPr>
            <a:r>
              <a:rPr lang="en-GB" sz="1100" dirty="0">
                <a:latin typeface="Calibri" panose="020F0502020204030204" pitchFamily="34" charset="0"/>
                <a:ea typeface="Calibri" panose="020F0502020204030204" pitchFamily="34" charset="0"/>
              </a:rPr>
              <a:t>Access to internal contracts and frameworks</a:t>
            </a:r>
          </a:p>
          <a:p>
            <a:pPr marL="285750" indent="-285750">
              <a:buFont typeface="Arial" panose="020B0604020202020204" pitchFamily="34" charset="0"/>
              <a:buChar char="•"/>
            </a:pPr>
            <a:endParaRPr lang="en-GB" sz="1400" b="1" dirty="0"/>
          </a:p>
        </p:txBody>
      </p:sp>
      <p:sp>
        <p:nvSpPr>
          <p:cNvPr id="35" name="TextBox 34"/>
          <p:cNvSpPr txBox="1"/>
          <p:nvPr/>
        </p:nvSpPr>
        <p:spPr>
          <a:xfrm>
            <a:off x="7054612" y="5676925"/>
            <a:ext cx="3938285" cy="723275"/>
          </a:xfrm>
          <a:prstGeom prst="rect">
            <a:avLst/>
          </a:prstGeom>
          <a:noFill/>
        </p:spPr>
        <p:txBody>
          <a:bodyPr wrap="square" rtlCol="0">
            <a:spAutoFit/>
          </a:bodyPr>
          <a:lstStyle/>
          <a:p>
            <a:r>
              <a:rPr lang="en-GB" sz="1400" b="1" dirty="0">
                <a:latin typeface="Calibri" panose="020F0502020204030204" pitchFamily="34" charset="0"/>
                <a:ea typeface="Calibri" panose="020F0502020204030204" pitchFamily="34" charset="0"/>
              </a:rPr>
              <a:t>Governance</a:t>
            </a:r>
          </a:p>
          <a:p>
            <a:endParaRPr lang="en-GB" sz="500" b="1" dirty="0">
              <a:latin typeface="Calibri" panose="020F0502020204030204" pitchFamily="34" charset="0"/>
              <a:ea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GB" sz="1100" dirty="0">
                <a:latin typeface="Calibri" panose="020F0502020204030204" pitchFamily="34" charset="0"/>
                <a:ea typeface="Calibri" panose="020F0502020204030204" pitchFamily="34" charset="0"/>
              </a:rPr>
              <a:t>Support for high quality governance and recruitment</a:t>
            </a:r>
          </a:p>
          <a:p>
            <a:pPr marL="171450" lvl="0" indent="-171450">
              <a:buFont typeface="Arial" panose="020B0604020202020204" pitchFamily="34" charset="0"/>
              <a:buChar char="•"/>
            </a:pPr>
            <a:r>
              <a:rPr lang="en-GB" sz="1100" dirty="0">
                <a:latin typeface="Calibri" panose="020F0502020204030204" pitchFamily="34" charset="0"/>
                <a:ea typeface="Calibri" panose="020F0502020204030204" pitchFamily="34" charset="0"/>
              </a:rPr>
              <a:t>Skills audits and bespoke governor training</a:t>
            </a:r>
          </a:p>
        </p:txBody>
      </p:sp>
      <p:pic>
        <p:nvPicPr>
          <p:cNvPr id="20" name="Picture 19" descr="A white outline of a handshake&#10;&#10;Description automatically generated">
            <a:extLst>
              <a:ext uri="{FF2B5EF4-FFF2-40B4-BE49-F238E27FC236}">
                <a16:creationId xmlns:a16="http://schemas.microsoft.com/office/drawing/2014/main" id="{BC351E7A-6049-AF26-8D38-E6AF3191A5F8}"/>
              </a:ext>
            </a:extLst>
          </p:cNvPr>
          <p:cNvPicPr>
            <a:picLocks noChangeAspect="1"/>
          </p:cNvPicPr>
          <p:nvPr/>
        </p:nvPicPr>
        <p:blipFill>
          <a:blip r:embed="rId8"/>
          <a:stretch>
            <a:fillRect/>
          </a:stretch>
        </p:blipFill>
        <p:spPr>
          <a:xfrm>
            <a:off x="996441" y="5773926"/>
            <a:ext cx="404078" cy="282013"/>
          </a:xfrm>
          <a:prstGeom prst="rect">
            <a:avLst/>
          </a:prstGeom>
        </p:spPr>
      </p:pic>
      <p:pic>
        <p:nvPicPr>
          <p:cNvPr id="22" name="Picture 21" descr="A group of people with white lines&#10;&#10;Description automatically generated">
            <a:extLst>
              <a:ext uri="{FF2B5EF4-FFF2-40B4-BE49-F238E27FC236}">
                <a16:creationId xmlns:a16="http://schemas.microsoft.com/office/drawing/2014/main" id="{63E4B348-812C-E115-F894-86E298500801}"/>
              </a:ext>
            </a:extLst>
          </p:cNvPr>
          <p:cNvPicPr>
            <a:picLocks noChangeAspect="1"/>
          </p:cNvPicPr>
          <p:nvPr/>
        </p:nvPicPr>
        <p:blipFill>
          <a:blip r:embed="rId9"/>
          <a:stretch>
            <a:fillRect/>
          </a:stretch>
        </p:blipFill>
        <p:spPr>
          <a:xfrm>
            <a:off x="6514117" y="5875045"/>
            <a:ext cx="384671" cy="386235"/>
          </a:xfrm>
          <a:prstGeom prst="rect">
            <a:avLst/>
          </a:prstGeom>
        </p:spPr>
      </p:pic>
    </p:spTree>
    <p:extLst>
      <p:ext uri="{BB962C8B-B14F-4D97-AF65-F5344CB8AC3E}">
        <p14:creationId xmlns:p14="http://schemas.microsoft.com/office/powerpoint/2010/main" val="3587536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FE7FE-69B6-5F4C-95C1-A1C7C35CF51F}"/>
              </a:ext>
            </a:extLst>
          </p:cNvPr>
          <p:cNvSpPr>
            <a:spLocks noGrp="1"/>
          </p:cNvSpPr>
          <p:nvPr>
            <p:ph type="title"/>
          </p:nvPr>
        </p:nvSpPr>
        <p:spPr/>
        <p:txBody>
          <a:bodyPr/>
          <a:lstStyle/>
          <a:p>
            <a:r>
              <a:rPr lang="en-US" dirty="0"/>
              <a:t>Milestones (to be drafted)</a:t>
            </a:r>
          </a:p>
        </p:txBody>
      </p:sp>
      <p:sp>
        <p:nvSpPr>
          <p:cNvPr id="4" name="Rectangle 3"/>
          <p:cNvSpPr/>
          <p:nvPr/>
        </p:nvSpPr>
        <p:spPr>
          <a:xfrm>
            <a:off x="0" y="0"/>
            <a:ext cx="12192000" cy="6858000"/>
          </a:xfrm>
          <a:prstGeom prst="rect">
            <a:avLst/>
          </a:prstGeom>
          <a:solidFill>
            <a:srgbClr val="4D1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913852" y="2870904"/>
            <a:ext cx="8399730" cy="646331"/>
          </a:xfrm>
          <a:prstGeom prst="rect">
            <a:avLst/>
          </a:prstGeom>
          <a:noFill/>
        </p:spPr>
        <p:txBody>
          <a:bodyPr wrap="square" rtlCol="0">
            <a:spAutoFit/>
          </a:bodyPr>
          <a:lstStyle/>
          <a:p>
            <a:r>
              <a:rPr lang="en-GB" sz="3600" b="1" dirty="0">
                <a:solidFill>
                  <a:schemeClr val="bg1"/>
                </a:solidFill>
                <a:latin typeface="Calibri" panose="020F0502020204030204" pitchFamily="34" charset="0"/>
                <a:cs typeface="Calibri" panose="020F0502020204030204" pitchFamily="34" charset="0"/>
              </a:rPr>
              <a:t>Attenborough Learning Trust</a:t>
            </a:r>
          </a:p>
        </p:txBody>
      </p:sp>
      <p:sp>
        <p:nvSpPr>
          <p:cNvPr id="6" name="Rectangle 5"/>
          <p:cNvSpPr/>
          <p:nvPr/>
        </p:nvSpPr>
        <p:spPr>
          <a:xfrm>
            <a:off x="327838" y="382732"/>
            <a:ext cx="11536325" cy="606055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ubtitle 2">
            <a:extLst>
              <a:ext uri="{FF2B5EF4-FFF2-40B4-BE49-F238E27FC236}">
                <a16:creationId xmlns:a16="http://schemas.microsoft.com/office/drawing/2014/main" id="{402BDAFA-BCD4-204F-9B34-7C1292063D36}"/>
              </a:ext>
            </a:extLst>
          </p:cNvPr>
          <p:cNvSpPr txBox="1">
            <a:spLocks/>
          </p:cNvSpPr>
          <p:nvPr/>
        </p:nvSpPr>
        <p:spPr>
          <a:xfrm>
            <a:off x="1913852" y="3517235"/>
            <a:ext cx="5661407" cy="498199"/>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400" dirty="0">
                <a:solidFill>
                  <a:schemeClr val="bg1"/>
                </a:solidFill>
                <a:latin typeface="Calibri" panose="020F0502020204030204" pitchFamily="34" charset="0"/>
                <a:cs typeface="Calibri" panose="020F0502020204030204" pitchFamily="34" charset="0"/>
              </a:rPr>
              <a:t>DEVELOPMENT STRATEGIES 2024-2028</a:t>
            </a:r>
          </a:p>
        </p:txBody>
      </p:sp>
    </p:spTree>
    <p:extLst>
      <p:ext uri="{BB962C8B-B14F-4D97-AF65-F5344CB8AC3E}">
        <p14:creationId xmlns:p14="http://schemas.microsoft.com/office/powerpoint/2010/main" val="233992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0"/>
            <a:ext cx="9793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329F4F6-1F18-6F44-8E2B-F29539D223D6}"/>
              </a:ext>
            </a:extLst>
          </p:cNvPr>
          <p:cNvSpPr txBox="1">
            <a:spLocks/>
          </p:cNvSpPr>
          <p:nvPr/>
        </p:nvSpPr>
        <p:spPr>
          <a:xfrm rot="16200000">
            <a:off x="-1720038" y="3181105"/>
            <a:ext cx="4419433" cy="495788"/>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tabLst>
                <a:tab pos="1339850" algn="l"/>
              </a:tabLst>
            </a:pPr>
            <a:r>
              <a:rPr lang="en-GB" sz="2400" b="1" dirty="0">
                <a:latin typeface="Calibri" panose="020F0502020204030204" pitchFamily="34" charset="0"/>
                <a:cs typeface="Calibri" panose="020F0502020204030204" pitchFamily="34" charset="0"/>
              </a:rPr>
              <a:t>4 year Transformation map </a:t>
            </a:r>
            <a:endParaRPr lang="en-GB" sz="24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8CDE215-B543-49C6-456F-3607B10522BF}"/>
              </a:ext>
            </a:extLst>
          </p:cNvPr>
          <p:cNvPicPr>
            <a:picLocks noChangeAspect="1"/>
          </p:cNvPicPr>
          <p:nvPr/>
        </p:nvPicPr>
        <p:blipFill>
          <a:blip r:embed="rId3"/>
          <a:stretch>
            <a:fillRect/>
          </a:stretch>
        </p:blipFill>
        <p:spPr>
          <a:xfrm>
            <a:off x="995862" y="106016"/>
            <a:ext cx="11219549" cy="6586330"/>
          </a:xfrm>
          <a:prstGeom prst="rect">
            <a:avLst/>
          </a:prstGeom>
        </p:spPr>
      </p:pic>
    </p:spTree>
    <p:extLst>
      <p:ext uri="{BB962C8B-B14F-4D97-AF65-F5344CB8AC3E}">
        <p14:creationId xmlns:p14="http://schemas.microsoft.com/office/powerpoint/2010/main" val="350730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0"/>
            <a:ext cx="9793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329F4F6-1F18-6F44-8E2B-F29539D223D6}"/>
              </a:ext>
            </a:extLst>
          </p:cNvPr>
          <p:cNvSpPr txBox="1">
            <a:spLocks/>
          </p:cNvSpPr>
          <p:nvPr/>
        </p:nvSpPr>
        <p:spPr>
          <a:xfrm rot="16200000">
            <a:off x="-1720038" y="3181105"/>
            <a:ext cx="4419433" cy="495788"/>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tabLst>
                <a:tab pos="1339850" algn="l"/>
              </a:tabLst>
            </a:pPr>
            <a:r>
              <a:rPr lang="en-GB" sz="2400" b="1" dirty="0">
                <a:latin typeface="Calibri" panose="020F0502020204030204" pitchFamily="34" charset="0"/>
                <a:cs typeface="Calibri" panose="020F0502020204030204" pitchFamily="34" charset="0"/>
              </a:rPr>
              <a:t>Development Strategies</a:t>
            </a:r>
            <a:endParaRPr lang="en-GB" sz="24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A4B6E7F-02F7-6298-B416-F7AA890FF199}"/>
              </a:ext>
            </a:extLst>
          </p:cNvPr>
          <p:cNvPicPr>
            <a:picLocks noChangeAspect="1"/>
          </p:cNvPicPr>
          <p:nvPr/>
        </p:nvPicPr>
        <p:blipFill>
          <a:blip r:embed="rId2"/>
          <a:stretch>
            <a:fillRect/>
          </a:stretch>
        </p:blipFill>
        <p:spPr>
          <a:xfrm>
            <a:off x="1243533" y="0"/>
            <a:ext cx="9933804" cy="7019731"/>
          </a:xfrm>
          <a:prstGeom prst="rect">
            <a:avLst/>
          </a:prstGeom>
        </p:spPr>
      </p:pic>
    </p:spTree>
    <p:extLst>
      <p:ext uri="{BB962C8B-B14F-4D97-AF65-F5344CB8AC3E}">
        <p14:creationId xmlns:p14="http://schemas.microsoft.com/office/powerpoint/2010/main" val="88125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a:ext>
            </a:extLst>
          </a:blip>
          <a:srcRect l="-576" t="-14371"/>
          <a:stretch/>
        </p:blipFill>
        <p:spPr>
          <a:xfrm>
            <a:off x="-62599" y="5911702"/>
            <a:ext cx="12254599" cy="934863"/>
          </a:xfrm>
          <a:prstGeom prst="rect">
            <a:avLst/>
          </a:prstGeom>
        </p:spPr>
      </p:pic>
      <p:sp>
        <p:nvSpPr>
          <p:cNvPr id="2" name="Title 1">
            <a:extLst>
              <a:ext uri="{FF2B5EF4-FFF2-40B4-BE49-F238E27FC236}">
                <a16:creationId xmlns:a16="http://schemas.microsoft.com/office/drawing/2014/main" id="{C132863F-2261-AB46-87B0-2590772C7130}"/>
              </a:ext>
            </a:extLst>
          </p:cNvPr>
          <p:cNvSpPr>
            <a:spLocks noGrp="1"/>
          </p:cNvSpPr>
          <p:nvPr>
            <p:ph type="title"/>
          </p:nvPr>
        </p:nvSpPr>
        <p:spPr>
          <a:xfrm>
            <a:off x="594846" y="473725"/>
            <a:ext cx="5500717" cy="1099142"/>
          </a:xfrm>
        </p:spPr>
        <p:txBody>
          <a:bodyPr>
            <a:normAutofit/>
          </a:bodyPr>
          <a:lstStyle/>
          <a:p>
            <a:pPr>
              <a:spcBef>
                <a:spcPts val="600"/>
              </a:spcBef>
              <a:spcAft>
                <a:spcPts val="600"/>
              </a:spcAft>
            </a:pPr>
            <a:r>
              <a:rPr lang="en-US" sz="2400" b="1" dirty="0">
                <a:solidFill>
                  <a:srgbClr val="4D1434"/>
                </a:solidFill>
                <a:latin typeface="Calibri" panose="020F0502020204030204" pitchFamily="34" charset="0"/>
                <a:cs typeface="Calibri" panose="020F0502020204030204" pitchFamily="34" charset="0"/>
              </a:rPr>
              <a:t>Foreword </a:t>
            </a:r>
            <a:r>
              <a:rPr lang="en-US" sz="2400" dirty="0">
                <a:solidFill>
                  <a:srgbClr val="4D1434"/>
                </a:solidFill>
                <a:latin typeface="Calibri" panose="020F0502020204030204" pitchFamily="34" charset="0"/>
                <a:cs typeface="Calibri" panose="020F0502020204030204" pitchFamily="34" charset="0"/>
              </a:rPr>
              <a:t>by Chair of Trustees </a:t>
            </a:r>
            <a:br>
              <a:rPr lang="en-US" sz="2400" dirty="0">
                <a:solidFill>
                  <a:srgbClr val="4D1434"/>
                </a:solidFill>
                <a:latin typeface="Calibri" panose="020F0502020204030204" pitchFamily="34" charset="0"/>
                <a:cs typeface="Calibri" panose="020F0502020204030204" pitchFamily="34" charset="0"/>
              </a:rPr>
            </a:br>
            <a:r>
              <a:rPr lang="en-US" sz="1800" dirty="0">
                <a:solidFill>
                  <a:srgbClr val="4D1434"/>
                </a:solidFill>
                <a:latin typeface="Calibri" panose="020F0502020204030204" pitchFamily="34" charset="0"/>
                <a:cs typeface="Calibri" panose="020F0502020204030204" pitchFamily="34" charset="0"/>
              </a:rPr>
              <a:t>Lee Jowett</a:t>
            </a:r>
          </a:p>
        </p:txBody>
      </p:sp>
      <p:sp>
        <p:nvSpPr>
          <p:cNvPr id="3" name="Content Placeholder 2">
            <a:extLst>
              <a:ext uri="{FF2B5EF4-FFF2-40B4-BE49-F238E27FC236}">
                <a16:creationId xmlns:a16="http://schemas.microsoft.com/office/drawing/2014/main" id="{30A600EC-87D6-FA42-9A97-60048672B2C9}"/>
              </a:ext>
            </a:extLst>
          </p:cNvPr>
          <p:cNvSpPr>
            <a:spLocks noGrp="1"/>
          </p:cNvSpPr>
          <p:nvPr>
            <p:ph sz="half" idx="1"/>
          </p:nvPr>
        </p:nvSpPr>
        <p:spPr>
          <a:xfrm>
            <a:off x="594846" y="1814654"/>
            <a:ext cx="5242428" cy="3674905"/>
          </a:xfrm>
        </p:spPr>
        <p:txBody>
          <a:bodyPr wrap="square">
            <a:noAutofit/>
          </a:bodyPr>
          <a:lstStyle/>
          <a:p>
            <a:pPr marL="0" indent="0">
              <a:buNone/>
            </a:pPr>
            <a:r>
              <a:rPr lang="en-GB" sz="1100" b="1" dirty="0">
                <a:latin typeface="Calibri" panose="020F0502020204030204" pitchFamily="34" charset="0"/>
                <a:cs typeface="Calibri" panose="020F0502020204030204" pitchFamily="34" charset="0"/>
              </a:rPr>
              <a:t>It gives me great pleasure to provide the foreword to our Business Plan. I am very proud to be associated with the Attenborough Learning Trust and our family of schools each with their own unique identity. From being involved in the very early discussions around forming the Multi-Academy Trust through to being elected as the Chair of the Trust, it has been is a real privilege to see the Trust grow and flourish. </a:t>
            </a:r>
          </a:p>
          <a:p>
            <a:pPr marL="0" indent="0">
              <a:buNone/>
            </a:pPr>
            <a:r>
              <a:rPr lang="en-GB" sz="1100" dirty="0">
                <a:latin typeface="Calibri" panose="020F0502020204030204" pitchFamily="34" charset="0"/>
                <a:cs typeface="Calibri" panose="020F0502020204030204" pitchFamily="34" charset="0"/>
              </a:rPr>
              <a:t>We have high quality governance throughout the Trust that holds the executive team to account. We work collaboratively while recognising our local governing bodies and how they shape the uniqueness of each school. Through our outstanding staff and pupil outcomes we strive to achieve the very best for our children, their families and the wider community. I regularly see outstanding outcomes first-hand in our schools and through word of mouth in the city. </a:t>
            </a:r>
          </a:p>
          <a:p>
            <a:pPr marL="0" indent="0">
              <a:buNone/>
            </a:pPr>
            <a:r>
              <a:rPr lang="en-GB" sz="1100" dirty="0">
                <a:latin typeface="Calibri" panose="020F0502020204030204" pitchFamily="34" charset="0"/>
                <a:cs typeface="Calibri" panose="020F0502020204030204" pitchFamily="34" charset="0"/>
              </a:rPr>
              <a:t>We continually seek to support other schools in the city which provides mutual benefits to both parties. </a:t>
            </a:r>
          </a:p>
          <a:p>
            <a:pPr marL="0" indent="0">
              <a:buNone/>
            </a:pPr>
            <a:r>
              <a:rPr lang="en-GB" sz="1100" dirty="0">
                <a:latin typeface="Calibri" panose="020F0502020204030204" pitchFamily="34" charset="0"/>
                <a:cs typeface="Calibri" panose="020F0502020204030204" pitchFamily="34" charset="0"/>
              </a:rPr>
              <a:t>Our Trust’s foundations are based on a clear strategic direction, strong leadership and excellent financial performance. Using these key foundations I am confident that as we will grow as a trust while working with partners to maintain and build our ethos of “Strength Through Partnership”. I look forward to working with you on this exciting journey.</a:t>
            </a:r>
          </a:p>
          <a:p>
            <a:endParaRPr lang="en-US" sz="11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24CDFFD3-1EDF-3941-8717-A37162799C0F}"/>
              </a:ext>
            </a:extLst>
          </p:cNvPr>
          <p:cNvSpPr>
            <a:spLocks noGrp="1"/>
          </p:cNvSpPr>
          <p:nvPr>
            <p:ph sz="half" idx="2"/>
          </p:nvPr>
        </p:nvSpPr>
        <p:spPr>
          <a:xfrm>
            <a:off x="6302628" y="1672096"/>
            <a:ext cx="5241600" cy="3757160"/>
          </a:xfrm>
        </p:spPr>
        <p:txBody>
          <a:bodyPr>
            <a:noAutofit/>
          </a:bodyPr>
          <a:lstStyle/>
          <a:p>
            <a:pPr marL="0" indent="0" algn="just">
              <a:buNone/>
            </a:pPr>
            <a:r>
              <a:rPr lang="en-GB" sz="1100" b="1" dirty="0">
                <a:latin typeface="Calibri" panose="020F0502020204030204" pitchFamily="34" charset="0"/>
                <a:cs typeface="Calibri" panose="020F0502020204030204" pitchFamily="34" charset="0"/>
              </a:rPr>
              <a:t>Welcome to the 2024-2028 Business Plan for Attenborough Learning Trust. Attenborough Learning Trust was formed in April 2019 and has grown significantly since then, having achieved remarkable results since its inception. The Trust was founded collaboratively, on a strong ethos and moral purpose to support others, so that young people are enabled to achieve their very best. We believe that working closely together with our staff, children and communities will have the most positive impact on the life of every pupil.</a:t>
            </a:r>
          </a:p>
          <a:p>
            <a:pPr marL="0" indent="0" algn="just">
              <a:buNone/>
            </a:pPr>
            <a:r>
              <a:rPr lang="en-GB" sz="1100" dirty="0">
                <a:latin typeface="Calibri" panose="020F0502020204030204" pitchFamily="34" charset="0"/>
                <a:cs typeface="Calibri" panose="020F0502020204030204" pitchFamily="34" charset="0"/>
              </a:rPr>
              <a:t>Working within an ethos of collaboration and support, we are a family of schools in Leicester. Our outstanding workforce and commitment to community engagement is central to our success. We will continue to invest in our staff, identify and promote talent and use the skills of individuals to make us stronger.</a:t>
            </a:r>
          </a:p>
          <a:p>
            <a:pPr marL="0" indent="0" algn="just">
              <a:buNone/>
            </a:pPr>
            <a:r>
              <a:rPr lang="en-GB" sz="1100" dirty="0">
                <a:latin typeface="Calibri" panose="020F0502020204030204" pitchFamily="34" charset="0"/>
                <a:cs typeface="Calibri" panose="020F0502020204030204" pitchFamily="34" charset="0"/>
              </a:rPr>
              <a:t>We have achieved a great deal so far but are ready to go further. Through ongoing self-analysis, review and learning from others, we strive to be a trust renowned for its integrity, support and excellent practice in all areas. Following a period of establishment and growth over the past years, we are now ready to expand Attenborough Learning Trust by inviting new partners to join us in this exciting phase of our development so that we work together to deliver excellence for our pupils.</a:t>
            </a:r>
          </a:p>
          <a:p>
            <a:pPr marL="0" indent="0" algn="just">
              <a:buNone/>
            </a:pPr>
            <a:r>
              <a:rPr lang="en-GB" sz="1100" dirty="0">
                <a:latin typeface="Calibri" panose="020F0502020204030204" pitchFamily="34" charset="0"/>
                <a:cs typeface="Calibri" panose="020F0502020204030204" pitchFamily="34" charset="0"/>
              </a:rPr>
              <a:t>This Business Plan provides a clear strategic direction for the coming years, which will enable the Trust to continue its growth and ensure ‘Strength Through Partnership’.</a:t>
            </a:r>
            <a:endParaRPr lang="en-US" sz="14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C81AFD00-7DB2-5843-A99C-2CABACB47FF6}"/>
              </a:ext>
            </a:extLst>
          </p:cNvPr>
          <p:cNvSpPr txBox="1">
            <a:spLocks/>
          </p:cNvSpPr>
          <p:nvPr/>
        </p:nvSpPr>
        <p:spPr>
          <a:xfrm>
            <a:off x="6281272" y="547086"/>
            <a:ext cx="5105232" cy="98833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4D1434"/>
                </a:solidFill>
                <a:latin typeface="Calibri" panose="020F0502020204030204" pitchFamily="34" charset="0"/>
                <a:cs typeface="Calibri" panose="020F0502020204030204" pitchFamily="34" charset="0"/>
              </a:rPr>
              <a:t>Welcome </a:t>
            </a:r>
            <a:r>
              <a:rPr lang="en-US" sz="2400" dirty="0">
                <a:solidFill>
                  <a:srgbClr val="4D1434"/>
                </a:solidFill>
                <a:latin typeface="Calibri" panose="020F0502020204030204" pitchFamily="34" charset="0"/>
                <a:cs typeface="Calibri" panose="020F0502020204030204" pitchFamily="34" charset="0"/>
              </a:rPr>
              <a:t>from the CEO </a:t>
            </a:r>
          </a:p>
          <a:p>
            <a:r>
              <a:rPr lang="en-US" sz="1800" dirty="0">
                <a:solidFill>
                  <a:srgbClr val="4D1434"/>
                </a:solidFill>
                <a:latin typeface="Calibri" panose="020F0502020204030204" pitchFamily="34" charset="0"/>
                <a:cs typeface="Calibri" panose="020F0502020204030204" pitchFamily="34" charset="0"/>
              </a:rPr>
              <a:t>Jane Ridgewell</a:t>
            </a:r>
          </a:p>
        </p:txBody>
      </p:sp>
      <p:sp>
        <p:nvSpPr>
          <p:cNvPr id="14" name="Rectangle 13"/>
          <p:cNvSpPr/>
          <p:nvPr/>
        </p:nvSpPr>
        <p:spPr>
          <a:xfrm>
            <a:off x="-437" y="6024421"/>
            <a:ext cx="12192000" cy="835433"/>
          </a:xfrm>
          <a:prstGeom prst="rect">
            <a:avLst/>
          </a:prstGeom>
          <a:solidFill>
            <a:srgbClr val="4D143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p:cNvCxnSpPr/>
          <p:nvPr/>
        </p:nvCxnSpPr>
        <p:spPr>
          <a:xfrm flipH="1">
            <a:off x="699469" y="1607763"/>
            <a:ext cx="5010215" cy="0"/>
          </a:xfrm>
          <a:prstGeom prst="line">
            <a:avLst/>
          </a:prstGeom>
          <a:ln w="19050">
            <a:solidFill>
              <a:srgbClr val="4D143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412696" y="1607763"/>
            <a:ext cx="5011200" cy="0"/>
          </a:xfrm>
          <a:prstGeom prst="line">
            <a:avLst/>
          </a:prstGeom>
          <a:ln w="19050">
            <a:solidFill>
              <a:srgbClr val="4D14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98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32"/>
          <p:cNvSpPr/>
          <p:nvPr/>
        </p:nvSpPr>
        <p:spPr>
          <a:xfrm>
            <a:off x="0" y="3823251"/>
            <a:ext cx="12192000" cy="3036604"/>
          </a:xfrm>
          <a:prstGeom prst="rect">
            <a:avLst/>
          </a:prstGeom>
          <a:solidFill>
            <a:srgbClr val="4D1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1434"/>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4031" y="1968283"/>
            <a:ext cx="10583939" cy="4596493"/>
          </a:xfrm>
          <a:prstGeom prst="rect">
            <a:avLst/>
          </a:prstGeom>
        </p:spPr>
      </p:pic>
      <p:sp>
        <p:nvSpPr>
          <p:cNvPr id="2" name="Title 1">
            <a:extLst>
              <a:ext uri="{FF2B5EF4-FFF2-40B4-BE49-F238E27FC236}">
                <a16:creationId xmlns:a16="http://schemas.microsoft.com/office/drawing/2014/main" id="{3329F4F6-1F18-6F44-8E2B-F29539D223D6}"/>
              </a:ext>
            </a:extLst>
          </p:cNvPr>
          <p:cNvSpPr>
            <a:spLocks noGrp="1"/>
          </p:cNvSpPr>
          <p:nvPr>
            <p:ph type="title"/>
          </p:nvPr>
        </p:nvSpPr>
        <p:spPr>
          <a:xfrm>
            <a:off x="476627" y="523635"/>
            <a:ext cx="11029616" cy="495788"/>
          </a:xfrm>
        </p:spPr>
        <p:txBody>
          <a:bodyPr>
            <a:normAutofit/>
          </a:bodyPr>
          <a:lstStyle/>
          <a:p>
            <a:pPr>
              <a:tabLst>
                <a:tab pos="1339850" algn="l"/>
              </a:tabLst>
            </a:pPr>
            <a:r>
              <a:rPr lang="en-US" sz="2400" b="1" dirty="0">
                <a:solidFill>
                  <a:srgbClr val="4D1434"/>
                </a:solidFill>
                <a:latin typeface="Calibri" panose="020F0502020204030204" pitchFamily="34" charset="0"/>
                <a:cs typeface="Calibri" panose="020F0502020204030204" pitchFamily="34" charset="0"/>
              </a:rPr>
              <a:t>Our strategic </a:t>
            </a:r>
            <a:r>
              <a:rPr lang="en-US" sz="2400" b="1" dirty="0" err="1">
                <a:solidFill>
                  <a:srgbClr val="4D1434"/>
                </a:solidFill>
                <a:latin typeface="Calibri" panose="020F0502020204030204" pitchFamily="34" charset="0"/>
                <a:cs typeface="Calibri" panose="020F0502020204030204" pitchFamily="34" charset="0"/>
              </a:rPr>
              <a:t>pillARS</a:t>
            </a:r>
            <a:r>
              <a:rPr lang="en-US" sz="2400" b="1" dirty="0">
                <a:solidFill>
                  <a:srgbClr val="4D1434"/>
                </a:solidFill>
                <a:latin typeface="Calibri" panose="020F0502020204030204" pitchFamily="34" charset="0"/>
                <a:cs typeface="Calibri" panose="020F0502020204030204" pitchFamily="34" charset="0"/>
              </a:rPr>
              <a:t> </a:t>
            </a:r>
            <a:r>
              <a:rPr lang="en-US" sz="2400" dirty="0">
                <a:solidFill>
                  <a:srgbClr val="4D1434"/>
                </a:solidFill>
                <a:latin typeface="Calibri" panose="020F0502020204030204" pitchFamily="34" charset="0"/>
                <a:cs typeface="Calibri" panose="020F0502020204030204" pitchFamily="34" charset="0"/>
              </a:rPr>
              <a:t>2024 - 2028</a:t>
            </a:r>
          </a:p>
        </p:txBody>
      </p:sp>
      <p:sp>
        <p:nvSpPr>
          <p:cNvPr id="5" name="Freeform: Shape 4">
            <a:extLst>
              <a:ext uri="{FF2B5EF4-FFF2-40B4-BE49-F238E27FC236}">
                <a16:creationId xmlns:a16="http://schemas.microsoft.com/office/drawing/2014/main" id="{10027769-7540-47A7-980A-154422884449}"/>
              </a:ext>
            </a:extLst>
          </p:cNvPr>
          <p:cNvSpPr/>
          <p:nvPr/>
        </p:nvSpPr>
        <p:spPr>
          <a:xfrm rot="16200000">
            <a:off x="344527" y="5000470"/>
            <a:ext cx="1728000" cy="301216"/>
          </a:xfrm>
          <a:custGeom>
            <a:avLst/>
            <a:gdLst>
              <a:gd name="connsiteX0" fmla="*/ 0 w 1475322"/>
              <a:gd name="connsiteY0" fmla="*/ 73766 h 737661"/>
              <a:gd name="connsiteX1" fmla="*/ 73766 w 1475322"/>
              <a:gd name="connsiteY1" fmla="*/ 0 h 737661"/>
              <a:gd name="connsiteX2" fmla="*/ 1401556 w 1475322"/>
              <a:gd name="connsiteY2" fmla="*/ 0 h 737661"/>
              <a:gd name="connsiteX3" fmla="*/ 1475322 w 1475322"/>
              <a:gd name="connsiteY3" fmla="*/ 73766 h 737661"/>
              <a:gd name="connsiteX4" fmla="*/ 1475322 w 1475322"/>
              <a:gd name="connsiteY4" fmla="*/ 663895 h 737661"/>
              <a:gd name="connsiteX5" fmla="*/ 1401556 w 1475322"/>
              <a:gd name="connsiteY5" fmla="*/ 737661 h 737661"/>
              <a:gd name="connsiteX6" fmla="*/ 73766 w 1475322"/>
              <a:gd name="connsiteY6" fmla="*/ 737661 h 737661"/>
              <a:gd name="connsiteX7" fmla="*/ 0 w 1475322"/>
              <a:gd name="connsiteY7" fmla="*/ 663895 h 737661"/>
              <a:gd name="connsiteX8" fmla="*/ 0 w 1475322"/>
              <a:gd name="connsiteY8" fmla="*/ 73766 h 73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5322" h="737661">
                <a:moveTo>
                  <a:pt x="0" y="73766"/>
                </a:moveTo>
                <a:cubicBezTo>
                  <a:pt x="0" y="33026"/>
                  <a:pt x="33026" y="0"/>
                  <a:pt x="73766" y="0"/>
                </a:cubicBezTo>
                <a:lnTo>
                  <a:pt x="1401556" y="0"/>
                </a:lnTo>
                <a:cubicBezTo>
                  <a:pt x="1442296" y="0"/>
                  <a:pt x="1475322" y="33026"/>
                  <a:pt x="1475322" y="73766"/>
                </a:cubicBezTo>
                <a:lnTo>
                  <a:pt x="1475322" y="663895"/>
                </a:lnTo>
                <a:cubicBezTo>
                  <a:pt x="1475322" y="704635"/>
                  <a:pt x="1442296" y="737661"/>
                  <a:pt x="1401556" y="737661"/>
                </a:cubicBezTo>
                <a:lnTo>
                  <a:pt x="73766" y="737661"/>
                </a:lnTo>
                <a:cubicBezTo>
                  <a:pt x="33026" y="737661"/>
                  <a:pt x="0" y="704635"/>
                  <a:pt x="0" y="663895"/>
                </a:cubicBezTo>
                <a:lnTo>
                  <a:pt x="0" y="73766"/>
                </a:lnTo>
                <a:close/>
              </a:path>
            </a:pathLst>
          </a:custGeom>
          <a:noFill/>
          <a:ln w="127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marL="0" lvl="0" indent="0" algn="ctr" defTabSz="800100">
              <a:lnSpc>
                <a:spcPct val="90000"/>
              </a:lnSpc>
              <a:spcBef>
                <a:spcPct val="0"/>
              </a:spcBef>
              <a:spcAft>
                <a:spcPct val="35000"/>
              </a:spcAft>
              <a:buNone/>
            </a:pPr>
            <a:r>
              <a:rPr lang="en-GB" sz="2000" b="1" dirty="0">
                <a:solidFill>
                  <a:schemeClr val="bg1"/>
                </a:solidFill>
                <a:latin typeface="Calibri" panose="020F0502020204030204" pitchFamily="34" charset="0"/>
                <a:cs typeface="Calibri" panose="020F0502020204030204" pitchFamily="34" charset="0"/>
              </a:rPr>
              <a:t>Our Children</a:t>
            </a:r>
            <a:endParaRPr lang="en-GB" sz="2000" b="1" kern="1200" dirty="0">
              <a:solidFill>
                <a:schemeClr val="bg1"/>
              </a:solidFill>
              <a:latin typeface="Calibri" panose="020F0502020204030204" pitchFamily="34" charset="0"/>
              <a:cs typeface="Calibri" panose="020F0502020204030204" pitchFamily="34" charset="0"/>
            </a:endParaRPr>
          </a:p>
        </p:txBody>
      </p:sp>
      <p:sp>
        <p:nvSpPr>
          <p:cNvPr id="14" name="Freeform: Shape 13">
            <a:extLst>
              <a:ext uri="{FF2B5EF4-FFF2-40B4-BE49-F238E27FC236}">
                <a16:creationId xmlns:a16="http://schemas.microsoft.com/office/drawing/2014/main" id="{1E23D53D-DFB4-4521-B216-286C079ACD8F}"/>
              </a:ext>
            </a:extLst>
          </p:cNvPr>
          <p:cNvSpPr/>
          <p:nvPr/>
        </p:nvSpPr>
        <p:spPr>
          <a:xfrm rot="16200000">
            <a:off x="2319957" y="5000470"/>
            <a:ext cx="1728000" cy="301216"/>
          </a:xfrm>
          <a:custGeom>
            <a:avLst/>
            <a:gdLst>
              <a:gd name="connsiteX0" fmla="*/ 0 w 1475322"/>
              <a:gd name="connsiteY0" fmla="*/ 73766 h 737661"/>
              <a:gd name="connsiteX1" fmla="*/ 73766 w 1475322"/>
              <a:gd name="connsiteY1" fmla="*/ 0 h 737661"/>
              <a:gd name="connsiteX2" fmla="*/ 1401556 w 1475322"/>
              <a:gd name="connsiteY2" fmla="*/ 0 h 737661"/>
              <a:gd name="connsiteX3" fmla="*/ 1475322 w 1475322"/>
              <a:gd name="connsiteY3" fmla="*/ 73766 h 737661"/>
              <a:gd name="connsiteX4" fmla="*/ 1475322 w 1475322"/>
              <a:gd name="connsiteY4" fmla="*/ 663895 h 737661"/>
              <a:gd name="connsiteX5" fmla="*/ 1401556 w 1475322"/>
              <a:gd name="connsiteY5" fmla="*/ 737661 h 737661"/>
              <a:gd name="connsiteX6" fmla="*/ 73766 w 1475322"/>
              <a:gd name="connsiteY6" fmla="*/ 737661 h 737661"/>
              <a:gd name="connsiteX7" fmla="*/ 0 w 1475322"/>
              <a:gd name="connsiteY7" fmla="*/ 663895 h 737661"/>
              <a:gd name="connsiteX8" fmla="*/ 0 w 1475322"/>
              <a:gd name="connsiteY8" fmla="*/ 73766 h 73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5322" h="737661">
                <a:moveTo>
                  <a:pt x="0" y="73766"/>
                </a:moveTo>
                <a:cubicBezTo>
                  <a:pt x="0" y="33026"/>
                  <a:pt x="33026" y="0"/>
                  <a:pt x="73766" y="0"/>
                </a:cubicBezTo>
                <a:lnTo>
                  <a:pt x="1401556" y="0"/>
                </a:lnTo>
                <a:cubicBezTo>
                  <a:pt x="1442296" y="0"/>
                  <a:pt x="1475322" y="33026"/>
                  <a:pt x="1475322" y="73766"/>
                </a:cubicBezTo>
                <a:lnTo>
                  <a:pt x="1475322" y="663895"/>
                </a:lnTo>
                <a:cubicBezTo>
                  <a:pt x="1475322" y="704635"/>
                  <a:pt x="1442296" y="737661"/>
                  <a:pt x="1401556" y="737661"/>
                </a:cubicBezTo>
                <a:lnTo>
                  <a:pt x="73766" y="737661"/>
                </a:lnTo>
                <a:cubicBezTo>
                  <a:pt x="33026" y="737661"/>
                  <a:pt x="0" y="704635"/>
                  <a:pt x="0" y="663895"/>
                </a:cubicBezTo>
                <a:lnTo>
                  <a:pt x="0" y="73766"/>
                </a:lnTo>
                <a:close/>
              </a:path>
            </a:pathLst>
          </a:custGeom>
          <a:noFill/>
          <a:ln w="127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algn="ctr" defTabSz="800100">
              <a:lnSpc>
                <a:spcPct val="90000"/>
              </a:lnSpc>
              <a:spcBef>
                <a:spcPct val="0"/>
              </a:spcBef>
              <a:spcAft>
                <a:spcPct val="35000"/>
              </a:spcAft>
            </a:pPr>
            <a:r>
              <a:rPr lang="en-GB" sz="2000" b="1" dirty="0">
                <a:solidFill>
                  <a:schemeClr val="bg1"/>
                </a:solidFill>
                <a:latin typeface="Calibri" panose="020F0502020204030204" pitchFamily="34" charset="0"/>
                <a:cs typeface="Calibri" panose="020F0502020204030204" pitchFamily="34" charset="0"/>
              </a:rPr>
              <a:t>Our People</a:t>
            </a:r>
            <a:endParaRPr lang="en-GB" sz="2400" b="1" dirty="0">
              <a:solidFill>
                <a:schemeClr val="bg1"/>
              </a:solidFill>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1ADCA272-5C51-4565-BC31-477AB1868486}"/>
              </a:ext>
            </a:extLst>
          </p:cNvPr>
          <p:cNvSpPr/>
          <p:nvPr/>
        </p:nvSpPr>
        <p:spPr>
          <a:xfrm rot="16200000">
            <a:off x="4038333" y="4979920"/>
            <a:ext cx="2171281" cy="301216"/>
          </a:xfrm>
          <a:custGeom>
            <a:avLst/>
            <a:gdLst>
              <a:gd name="connsiteX0" fmla="*/ 0 w 1475322"/>
              <a:gd name="connsiteY0" fmla="*/ 73766 h 737661"/>
              <a:gd name="connsiteX1" fmla="*/ 73766 w 1475322"/>
              <a:gd name="connsiteY1" fmla="*/ 0 h 737661"/>
              <a:gd name="connsiteX2" fmla="*/ 1401556 w 1475322"/>
              <a:gd name="connsiteY2" fmla="*/ 0 h 737661"/>
              <a:gd name="connsiteX3" fmla="*/ 1475322 w 1475322"/>
              <a:gd name="connsiteY3" fmla="*/ 73766 h 737661"/>
              <a:gd name="connsiteX4" fmla="*/ 1475322 w 1475322"/>
              <a:gd name="connsiteY4" fmla="*/ 663895 h 737661"/>
              <a:gd name="connsiteX5" fmla="*/ 1401556 w 1475322"/>
              <a:gd name="connsiteY5" fmla="*/ 737661 h 737661"/>
              <a:gd name="connsiteX6" fmla="*/ 73766 w 1475322"/>
              <a:gd name="connsiteY6" fmla="*/ 737661 h 737661"/>
              <a:gd name="connsiteX7" fmla="*/ 0 w 1475322"/>
              <a:gd name="connsiteY7" fmla="*/ 663895 h 737661"/>
              <a:gd name="connsiteX8" fmla="*/ 0 w 1475322"/>
              <a:gd name="connsiteY8" fmla="*/ 73766 h 73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5322" h="737661">
                <a:moveTo>
                  <a:pt x="0" y="73766"/>
                </a:moveTo>
                <a:cubicBezTo>
                  <a:pt x="0" y="33026"/>
                  <a:pt x="33026" y="0"/>
                  <a:pt x="73766" y="0"/>
                </a:cubicBezTo>
                <a:lnTo>
                  <a:pt x="1401556" y="0"/>
                </a:lnTo>
                <a:cubicBezTo>
                  <a:pt x="1442296" y="0"/>
                  <a:pt x="1475322" y="33026"/>
                  <a:pt x="1475322" y="73766"/>
                </a:cubicBezTo>
                <a:lnTo>
                  <a:pt x="1475322" y="663895"/>
                </a:lnTo>
                <a:cubicBezTo>
                  <a:pt x="1475322" y="704635"/>
                  <a:pt x="1442296" y="737661"/>
                  <a:pt x="1401556" y="737661"/>
                </a:cubicBezTo>
                <a:lnTo>
                  <a:pt x="73766" y="737661"/>
                </a:lnTo>
                <a:cubicBezTo>
                  <a:pt x="33026" y="737661"/>
                  <a:pt x="0" y="704635"/>
                  <a:pt x="0" y="663895"/>
                </a:cubicBezTo>
                <a:lnTo>
                  <a:pt x="0" y="73766"/>
                </a:lnTo>
                <a:close/>
              </a:path>
            </a:pathLst>
          </a:custGeom>
          <a:noFill/>
          <a:ln w="127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algn="ctr" defTabSz="800100">
              <a:lnSpc>
                <a:spcPct val="90000"/>
              </a:lnSpc>
              <a:spcBef>
                <a:spcPct val="0"/>
              </a:spcBef>
              <a:spcAft>
                <a:spcPct val="35000"/>
              </a:spcAft>
            </a:pPr>
            <a:r>
              <a:rPr lang="en-GB" sz="2000" b="1" dirty="0">
                <a:solidFill>
                  <a:schemeClr val="bg1"/>
                </a:solidFill>
                <a:latin typeface="Calibri" panose="020F0502020204030204" pitchFamily="34" charset="0"/>
                <a:cs typeface="Calibri" panose="020F0502020204030204" pitchFamily="34" charset="0"/>
              </a:rPr>
              <a:t>Our Infrastructure</a:t>
            </a:r>
            <a:endParaRPr lang="en-GB" sz="2400" b="1" dirty="0">
              <a:solidFill>
                <a:schemeClr val="bg1"/>
              </a:solidFill>
              <a:latin typeface="Calibri" panose="020F0502020204030204" pitchFamily="34" charset="0"/>
              <a:cs typeface="Calibri" panose="020F0502020204030204" pitchFamily="34" charset="0"/>
            </a:endParaRPr>
          </a:p>
        </p:txBody>
      </p:sp>
      <p:sp>
        <p:nvSpPr>
          <p:cNvPr id="28" name="Freeform: Shape 27">
            <a:extLst>
              <a:ext uri="{FF2B5EF4-FFF2-40B4-BE49-F238E27FC236}">
                <a16:creationId xmlns:a16="http://schemas.microsoft.com/office/drawing/2014/main" id="{F4345002-DDBA-4CB1-8635-21BF32AC306C}"/>
              </a:ext>
            </a:extLst>
          </p:cNvPr>
          <p:cNvSpPr/>
          <p:nvPr/>
        </p:nvSpPr>
        <p:spPr>
          <a:xfrm rot="16200000">
            <a:off x="6052510" y="5124029"/>
            <a:ext cx="2023737" cy="308739"/>
          </a:xfrm>
          <a:custGeom>
            <a:avLst/>
            <a:gdLst>
              <a:gd name="connsiteX0" fmla="*/ 0 w 1475322"/>
              <a:gd name="connsiteY0" fmla="*/ 73766 h 737661"/>
              <a:gd name="connsiteX1" fmla="*/ 73766 w 1475322"/>
              <a:gd name="connsiteY1" fmla="*/ 0 h 737661"/>
              <a:gd name="connsiteX2" fmla="*/ 1401556 w 1475322"/>
              <a:gd name="connsiteY2" fmla="*/ 0 h 737661"/>
              <a:gd name="connsiteX3" fmla="*/ 1475322 w 1475322"/>
              <a:gd name="connsiteY3" fmla="*/ 73766 h 737661"/>
              <a:gd name="connsiteX4" fmla="*/ 1475322 w 1475322"/>
              <a:gd name="connsiteY4" fmla="*/ 663895 h 737661"/>
              <a:gd name="connsiteX5" fmla="*/ 1401556 w 1475322"/>
              <a:gd name="connsiteY5" fmla="*/ 737661 h 737661"/>
              <a:gd name="connsiteX6" fmla="*/ 73766 w 1475322"/>
              <a:gd name="connsiteY6" fmla="*/ 737661 h 737661"/>
              <a:gd name="connsiteX7" fmla="*/ 0 w 1475322"/>
              <a:gd name="connsiteY7" fmla="*/ 663895 h 737661"/>
              <a:gd name="connsiteX8" fmla="*/ 0 w 1475322"/>
              <a:gd name="connsiteY8" fmla="*/ 73766 h 73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5322" h="737661">
                <a:moveTo>
                  <a:pt x="0" y="73766"/>
                </a:moveTo>
                <a:cubicBezTo>
                  <a:pt x="0" y="33026"/>
                  <a:pt x="33026" y="0"/>
                  <a:pt x="73766" y="0"/>
                </a:cubicBezTo>
                <a:lnTo>
                  <a:pt x="1401556" y="0"/>
                </a:lnTo>
                <a:cubicBezTo>
                  <a:pt x="1442296" y="0"/>
                  <a:pt x="1475322" y="33026"/>
                  <a:pt x="1475322" y="73766"/>
                </a:cubicBezTo>
                <a:lnTo>
                  <a:pt x="1475322" y="663895"/>
                </a:lnTo>
                <a:cubicBezTo>
                  <a:pt x="1475322" y="704635"/>
                  <a:pt x="1442296" y="737661"/>
                  <a:pt x="1401556" y="737661"/>
                </a:cubicBezTo>
                <a:lnTo>
                  <a:pt x="73766" y="737661"/>
                </a:lnTo>
                <a:cubicBezTo>
                  <a:pt x="33026" y="737661"/>
                  <a:pt x="0" y="704635"/>
                  <a:pt x="0" y="663895"/>
                </a:cubicBezTo>
                <a:lnTo>
                  <a:pt x="0" y="73766"/>
                </a:lnTo>
                <a:close/>
              </a:path>
            </a:pathLst>
          </a:custGeom>
          <a:noFill/>
          <a:ln w="127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algn="ctr" defTabSz="800100">
              <a:lnSpc>
                <a:spcPct val="90000"/>
              </a:lnSpc>
              <a:spcBef>
                <a:spcPct val="0"/>
              </a:spcBef>
              <a:spcAft>
                <a:spcPct val="35000"/>
              </a:spcAft>
            </a:pPr>
            <a:r>
              <a:rPr lang="en-GB" sz="2000" b="1" dirty="0">
                <a:solidFill>
                  <a:schemeClr val="bg1"/>
                </a:solidFill>
                <a:latin typeface="Calibri" panose="020F0502020204030204" pitchFamily="34" charset="0"/>
                <a:cs typeface="Calibri" panose="020F0502020204030204" pitchFamily="34" charset="0"/>
              </a:rPr>
              <a:t>Our Governance </a:t>
            </a:r>
          </a:p>
        </p:txBody>
      </p:sp>
      <p:sp>
        <p:nvSpPr>
          <p:cNvPr id="35" name="Freeform: Shape 34">
            <a:extLst>
              <a:ext uri="{FF2B5EF4-FFF2-40B4-BE49-F238E27FC236}">
                <a16:creationId xmlns:a16="http://schemas.microsoft.com/office/drawing/2014/main" id="{6E26BFA8-4CD9-4397-93A5-1A683A5A5954}"/>
              </a:ext>
            </a:extLst>
          </p:cNvPr>
          <p:cNvSpPr/>
          <p:nvPr/>
        </p:nvSpPr>
        <p:spPr>
          <a:xfrm rot="16200000">
            <a:off x="8034186" y="4979921"/>
            <a:ext cx="1951919" cy="301216"/>
          </a:xfrm>
          <a:custGeom>
            <a:avLst/>
            <a:gdLst>
              <a:gd name="connsiteX0" fmla="*/ 0 w 1475322"/>
              <a:gd name="connsiteY0" fmla="*/ 73766 h 737661"/>
              <a:gd name="connsiteX1" fmla="*/ 73766 w 1475322"/>
              <a:gd name="connsiteY1" fmla="*/ 0 h 737661"/>
              <a:gd name="connsiteX2" fmla="*/ 1401556 w 1475322"/>
              <a:gd name="connsiteY2" fmla="*/ 0 h 737661"/>
              <a:gd name="connsiteX3" fmla="*/ 1475322 w 1475322"/>
              <a:gd name="connsiteY3" fmla="*/ 73766 h 737661"/>
              <a:gd name="connsiteX4" fmla="*/ 1475322 w 1475322"/>
              <a:gd name="connsiteY4" fmla="*/ 663895 h 737661"/>
              <a:gd name="connsiteX5" fmla="*/ 1401556 w 1475322"/>
              <a:gd name="connsiteY5" fmla="*/ 737661 h 737661"/>
              <a:gd name="connsiteX6" fmla="*/ 73766 w 1475322"/>
              <a:gd name="connsiteY6" fmla="*/ 737661 h 737661"/>
              <a:gd name="connsiteX7" fmla="*/ 0 w 1475322"/>
              <a:gd name="connsiteY7" fmla="*/ 663895 h 737661"/>
              <a:gd name="connsiteX8" fmla="*/ 0 w 1475322"/>
              <a:gd name="connsiteY8" fmla="*/ 73766 h 73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5322" h="737661">
                <a:moveTo>
                  <a:pt x="0" y="73766"/>
                </a:moveTo>
                <a:cubicBezTo>
                  <a:pt x="0" y="33026"/>
                  <a:pt x="33026" y="0"/>
                  <a:pt x="73766" y="0"/>
                </a:cubicBezTo>
                <a:lnTo>
                  <a:pt x="1401556" y="0"/>
                </a:lnTo>
                <a:cubicBezTo>
                  <a:pt x="1442296" y="0"/>
                  <a:pt x="1475322" y="33026"/>
                  <a:pt x="1475322" y="73766"/>
                </a:cubicBezTo>
                <a:lnTo>
                  <a:pt x="1475322" y="663895"/>
                </a:lnTo>
                <a:cubicBezTo>
                  <a:pt x="1475322" y="704635"/>
                  <a:pt x="1442296" y="737661"/>
                  <a:pt x="1401556" y="737661"/>
                </a:cubicBezTo>
                <a:lnTo>
                  <a:pt x="73766" y="737661"/>
                </a:lnTo>
                <a:cubicBezTo>
                  <a:pt x="33026" y="737661"/>
                  <a:pt x="0" y="704635"/>
                  <a:pt x="0" y="663895"/>
                </a:cubicBezTo>
                <a:lnTo>
                  <a:pt x="0" y="73766"/>
                </a:lnTo>
                <a:close/>
              </a:path>
            </a:pathLst>
          </a:custGeom>
          <a:noFill/>
          <a:ln w="127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algn="ctr" defTabSz="800100">
              <a:lnSpc>
                <a:spcPct val="90000"/>
              </a:lnSpc>
              <a:spcBef>
                <a:spcPct val="0"/>
              </a:spcBef>
              <a:spcAft>
                <a:spcPct val="35000"/>
              </a:spcAft>
            </a:pPr>
            <a:r>
              <a:rPr lang="en-GB" sz="2000" b="1" dirty="0">
                <a:solidFill>
                  <a:schemeClr val="bg1"/>
                </a:solidFill>
                <a:latin typeface="Calibri" panose="020F0502020204030204" pitchFamily="34" charset="0"/>
                <a:cs typeface="Calibri" panose="020F0502020204030204" pitchFamily="34" charset="0"/>
              </a:rPr>
              <a:t>Our Partnerships</a:t>
            </a:r>
          </a:p>
        </p:txBody>
      </p:sp>
      <p:sp>
        <p:nvSpPr>
          <p:cNvPr id="42" name="Freeform: Shape 41">
            <a:extLst>
              <a:ext uri="{FF2B5EF4-FFF2-40B4-BE49-F238E27FC236}">
                <a16:creationId xmlns:a16="http://schemas.microsoft.com/office/drawing/2014/main" id="{BB38D706-E6A5-4F0E-8AC7-A28676C296AE}"/>
              </a:ext>
            </a:extLst>
          </p:cNvPr>
          <p:cNvSpPr/>
          <p:nvPr/>
        </p:nvSpPr>
        <p:spPr>
          <a:xfrm rot="16200000">
            <a:off x="10032170" y="4923942"/>
            <a:ext cx="1839961" cy="301216"/>
          </a:xfrm>
          <a:custGeom>
            <a:avLst/>
            <a:gdLst>
              <a:gd name="connsiteX0" fmla="*/ 0 w 1475322"/>
              <a:gd name="connsiteY0" fmla="*/ 73766 h 737661"/>
              <a:gd name="connsiteX1" fmla="*/ 73766 w 1475322"/>
              <a:gd name="connsiteY1" fmla="*/ 0 h 737661"/>
              <a:gd name="connsiteX2" fmla="*/ 1401556 w 1475322"/>
              <a:gd name="connsiteY2" fmla="*/ 0 h 737661"/>
              <a:gd name="connsiteX3" fmla="*/ 1475322 w 1475322"/>
              <a:gd name="connsiteY3" fmla="*/ 73766 h 737661"/>
              <a:gd name="connsiteX4" fmla="*/ 1475322 w 1475322"/>
              <a:gd name="connsiteY4" fmla="*/ 663895 h 737661"/>
              <a:gd name="connsiteX5" fmla="*/ 1401556 w 1475322"/>
              <a:gd name="connsiteY5" fmla="*/ 737661 h 737661"/>
              <a:gd name="connsiteX6" fmla="*/ 73766 w 1475322"/>
              <a:gd name="connsiteY6" fmla="*/ 737661 h 737661"/>
              <a:gd name="connsiteX7" fmla="*/ 0 w 1475322"/>
              <a:gd name="connsiteY7" fmla="*/ 663895 h 737661"/>
              <a:gd name="connsiteX8" fmla="*/ 0 w 1475322"/>
              <a:gd name="connsiteY8" fmla="*/ 73766 h 73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5322" h="737661">
                <a:moveTo>
                  <a:pt x="0" y="73766"/>
                </a:moveTo>
                <a:cubicBezTo>
                  <a:pt x="0" y="33026"/>
                  <a:pt x="33026" y="0"/>
                  <a:pt x="73766" y="0"/>
                </a:cubicBezTo>
                <a:lnTo>
                  <a:pt x="1401556" y="0"/>
                </a:lnTo>
                <a:cubicBezTo>
                  <a:pt x="1442296" y="0"/>
                  <a:pt x="1475322" y="33026"/>
                  <a:pt x="1475322" y="73766"/>
                </a:cubicBezTo>
                <a:lnTo>
                  <a:pt x="1475322" y="663895"/>
                </a:lnTo>
                <a:cubicBezTo>
                  <a:pt x="1475322" y="704635"/>
                  <a:pt x="1442296" y="737661"/>
                  <a:pt x="1401556" y="737661"/>
                </a:cubicBezTo>
                <a:lnTo>
                  <a:pt x="73766" y="737661"/>
                </a:lnTo>
                <a:cubicBezTo>
                  <a:pt x="33026" y="737661"/>
                  <a:pt x="0" y="704635"/>
                  <a:pt x="0" y="663895"/>
                </a:cubicBezTo>
                <a:lnTo>
                  <a:pt x="0" y="73766"/>
                </a:lnTo>
                <a:close/>
              </a:path>
            </a:pathLst>
          </a:custGeom>
          <a:noFill/>
          <a:ln w="127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algn="ctr" defTabSz="800100">
              <a:lnSpc>
                <a:spcPct val="90000"/>
              </a:lnSpc>
              <a:spcBef>
                <a:spcPct val="0"/>
              </a:spcBef>
              <a:spcAft>
                <a:spcPct val="35000"/>
              </a:spcAft>
            </a:pPr>
            <a:r>
              <a:rPr lang="en-GB" sz="2000" b="1" dirty="0">
                <a:solidFill>
                  <a:schemeClr val="bg1"/>
                </a:solidFill>
                <a:latin typeface="Calibri" panose="020F0502020204030204" pitchFamily="34" charset="0"/>
                <a:cs typeface="Calibri" panose="020F0502020204030204" pitchFamily="34" charset="0"/>
              </a:rPr>
              <a:t>Our Community</a:t>
            </a:r>
          </a:p>
        </p:txBody>
      </p:sp>
      <p:sp>
        <p:nvSpPr>
          <p:cNvPr id="6" name="TextBox 5">
            <a:extLst>
              <a:ext uri="{FF2B5EF4-FFF2-40B4-BE49-F238E27FC236}">
                <a16:creationId xmlns:a16="http://schemas.microsoft.com/office/drawing/2014/main" id="{6E356327-EF5B-5044-A094-4EC22DA04DE2}"/>
              </a:ext>
            </a:extLst>
          </p:cNvPr>
          <p:cNvSpPr txBox="1"/>
          <p:nvPr/>
        </p:nvSpPr>
        <p:spPr>
          <a:xfrm>
            <a:off x="476627" y="1093882"/>
            <a:ext cx="11029950" cy="600164"/>
          </a:xfrm>
          <a:prstGeom prst="rect">
            <a:avLst/>
          </a:prstGeom>
          <a:noFill/>
        </p:spPr>
        <p:txBody>
          <a:bodyPr wrap="square" rtlCol="0">
            <a:spAutoFit/>
          </a:bodyPr>
          <a:lstStyle/>
          <a:p>
            <a:r>
              <a:rPr lang="en-GB" sz="1100" dirty="0">
                <a:latin typeface="Calibri" panose="020F0502020204030204" pitchFamily="34" charset="0"/>
                <a:cs typeface="Calibri" panose="020F0502020204030204" pitchFamily="34" charset="0"/>
              </a:rPr>
              <a:t>The key priorities for the Trust over the next four years are set within our strategic pillars to ensure that the Trust is able to realise its core purpose. We want to secure high quality education for all pupils, with provision being led by outstanding leaders and supported by effective monitoring and accountability systems. Whilst maintaining a strong focus on the needs of individual schools within the trust, we want to be outward facing, developing and sharing effective practice with other schools in the wider system. </a:t>
            </a:r>
          </a:p>
        </p:txBody>
      </p:sp>
    </p:spTree>
    <p:extLst>
      <p:ext uri="{BB962C8B-B14F-4D97-AF65-F5344CB8AC3E}">
        <p14:creationId xmlns:p14="http://schemas.microsoft.com/office/powerpoint/2010/main" val="1259115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3703320" y="0"/>
            <a:ext cx="8488680" cy="6858000"/>
          </a:xfrm>
          <a:prstGeom prst="rect">
            <a:avLst/>
          </a:prstGeom>
          <a:solidFill>
            <a:srgbClr val="4D1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0A600EC-87D6-FA42-9A97-60048672B2C9}"/>
              </a:ext>
            </a:extLst>
          </p:cNvPr>
          <p:cNvSpPr>
            <a:spLocks noGrp="1"/>
          </p:cNvSpPr>
          <p:nvPr>
            <p:ph sz="half" idx="1"/>
          </p:nvPr>
        </p:nvSpPr>
        <p:spPr>
          <a:xfrm>
            <a:off x="4478400" y="805559"/>
            <a:ext cx="7103528" cy="2655396"/>
          </a:xfrm>
        </p:spPr>
        <p:txBody>
          <a:bodyPr wrap="square">
            <a:noAutofit/>
          </a:bodyPr>
          <a:lstStyle/>
          <a:p>
            <a:pPr marL="0" indent="0">
              <a:buNone/>
            </a:pPr>
            <a:r>
              <a:rPr lang="en-GB" sz="1600" b="1" dirty="0">
                <a:solidFill>
                  <a:schemeClr val="bg1"/>
                </a:solidFill>
                <a:latin typeface="Calibri" panose="020F0502020204030204" pitchFamily="34" charset="0"/>
                <a:cs typeface="Calibri" panose="020F0502020204030204" pitchFamily="34" charset="0"/>
              </a:rPr>
              <a:t>OUR MISSION AND PURPOSE</a:t>
            </a:r>
          </a:p>
          <a:p>
            <a:pPr>
              <a:buFont typeface="Arial" panose="020B0604020202020204" pitchFamily="34" charset="0"/>
              <a:buChar char="•"/>
            </a:pPr>
            <a:endParaRPr lang="en-GB" sz="100" b="1" dirty="0">
              <a:solidFill>
                <a:schemeClr val="bg1"/>
              </a:solidFill>
              <a:latin typeface="Calibri" panose="020F0502020204030204" pitchFamily="34" charset="0"/>
              <a:cs typeface="Calibri" panose="020F0502020204030204" pitchFamily="34" charset="0"/>
            </a:endParaRPr>
          </a:p>
          <a:p>
            <a:pPr>
              <a:buClr>
                <a:schemeClr val="bg1"/>
              </a:buClr>
              <a:buSzPct val="100000"/>
              <a:buFont typeface="Arial" panose="020B0604020202020204" pitchFamily="34" charset="0"/>
              <a:buChar char="•"/>
            </a:pPr>
            <a:r>
              <a:rPr lang="en-GB" sz="1100" dirty="0">
                <a:solidFill>
                  <a:schemeClr val="bg1"/>
                </a:solidFill>
                <a:latin typeface="Calibri" panose="020F0502020204030204" pitchFamily="34" charset="0"/>
                <a:cs typeface="Calibri" panose="020F0502020204030204" pitchFamily="34" charset="0"/>
              </a:rPr>
              <a:t>Our children will benefit from the increased learning opportunities created by access to a wider experienced pool of specialist teaching and support staff and a wider range of resources resulting in improved outcomes and life chances for all.</a:t>
            </a:r>
          </a:p>
          <a:p>
            <a:pPr>
              <a:spcAft>
                <a:spcPts val="300"/>
              </a:spcAft>
              <a:buClr>
                <a:schemeClr val="bg1"/>
              </a:buClr>
              <a:buSzPct val="100000"/>
              <a:buFont typeface="Arial" panose="020B0604020202020204" pitchFamily="34" charset="0"/>
              <a:buChar char="•"/>
            </a:pPr>
            <a:r>
              <a:rPr lang="en-GB" sz="1100" dirty="0">
                <a:solidFill>
                  <a:schemeClr val="bg1"/>
                </a:solidFill>
                <a:latin typeface="Calibri" panose="020F0502020204030204" pitchFamily="34" charset="0"/>
                <a:cs typeface="Calibri" panose="020F0502020204030204" pitchFamily="34" charset="0"/>
              </a:rPr>
              <a:t>Our families and carers and the local community will receive enhanced family and carer support including sharing facilities and expertise, improved access to enrichment and support services and a broader range of community services.</a:t>
            </a:r>
          </a:p>
          <a:p>
            <a:pPr>
              <a:spcAft>
                <a:spcPts val="300"/>
              </a:spcAft>
              <a:buClr>
                <a:schemeClr val="bg1"/>
              </a:buClr>
              <a:buSzPct val="100000"/>
              <a:buFont typeface="Arial" panose="020B0604020202020204" pitchFamily="34" charset="0"/>
              <a:buChar char="•"/>
            </a:pPr>
            <a:r>
              <a:rPr lang="en-GB" sz="1100" dirty="0">
                <a:solidFill>
                  <a:schemeClr val="bg1"/>
                </a:solidFill>
                <a:latin typeface="Calibri" panose="020F0502020204030204" pitchFamily="34" charset="0"/>
                <a:cs typeface="Calibri" panose="020F0502020204030204" pitchFamily="34" charset="0"/>
              </a:rPr>
              <a:t>Our staff will benefit from increased opportunities to develop and maintain their high-quality teaching practice by utilising access to greater resources and wider peer networks for sharing best practice.</a:t>
            </a:r>
          </a:p>
          <a:p>
            <a:pPr>
              <a:spcAft>
                <a:spcPts val="300"/>
              </a:spcAft>
              <a:buClr>
                <a:schemeClr val="bg1"/>
              </a:buClr>
              <a:buSzPct val="100000"/>
              <a:buFont typeface="Arial" panose="020B0604020202020204" pitchFamily="34" charset="0"/>
              <a:buChar char="•"/>
            </a:pPr>
            <a:r>
              <a:rPr lang="en-GB" sz="1100" dirty="0">
                <a:solidFill>
                  <a:schemeClr val="bg1"/>
                </a:solidFill>
                <a:latin typeface="Calibri" panose="020F0502020204030204" pitchFamily="34" charset="0"/>
                <a:cs typeface="Calibri" panose="020F0502020204030204" pitchFamily="34" charset="0"/>
              </a:rPr>
              <a:t>Our partner schools improve their operational effectiveness and efficiency by sharing support and expertise.</a:t>
            </a:r>
          </a:p>
          <a:p>
            <a:pPr>
              <a:spcAft>
                <a:spcPts val="300"/>
              </a:spcAft>
              <a:buClr>
                <a:schemeClr val="bg1"/>
              </a:buClr>
              <a:buSzPct val="100000"/>
              <a:buFont typeface="Arial" panose="020B0604020202020204" pitchFamily="34" charset="0"/>
              <a:buChar char="•"/>
            </a:pPr>
            <a:r>
              <a:rPr lang="en-GB" sz="1100" dirty="0">
                <a:solidFill>
                  <a:schemeClr val="bg1"/>
                </a:solidFill>
                <a:latin typeface="Calibri" panose="020F0502020204030204" pitchFamily="34" charset="0"/>
                <a:cs typeface="Calibri" panose="020F0502020204030204" pitchFamily="34" charset="0"/>
              </a:rPr>
              <a:t>Together ALT schools are better placed to contribute to the wider system of education across Leicester. Outward facing and forward thinking, we continuously look for opportunities to share experience, support others and develop ourselves and others.</a:t>
            </a:r>
          </a:p>
          <a:p>
            <a:endParaRPr lang="en-US" sz="11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24CDFFD3-1EDF-3941-8717-A37162799C0F}"/>
              </a:ext>
            </a:extLst>
          </p:cNvPr>
          <p:cNvSpPr>
            <a:spLocks noGrp="1"/>
          </p:cNvSpPr>
          <p:nvPr>
            <p:ph sz="half" idx="2"/>
          </p:nvPr>
        </p:nvSpPr>
        <p:spPr>
          <a:xfrm>
            <a:off x="4479361" y="3757068"/>
            <a:ext cx="7102567" cy="2801541"/>
          </a:xfrm>
        </p:spPr>
        <p:txBody>
          <a:bodyPr>
            <a:noAutofit/>
          </a:bodyPr>
          <a:lstStyle/>
          <a:p>
            <a:pPr marL="0" indent="0">
              <a:buNone/>
            </a:pPr>
            <a:r>
              <a:rPr lang="en-GB" sz="1600" b="1" dirty="0">
                <a:solidFill>
                  <a:schemeClr val="bg1"/>
                </a:solidFill>
                <a:latin typeface="Calibri" panose="020F0502020204030204" pitchFamily="34" charset="0"/>
                <a:cs typeface="Calibri" panose="020F0502020204030204" pitchFamily="34" charset="0"/>
              </a:rPr>
              <a:t>OUR VALUES AND BELIEFS</a:t>
            </a:r>
          </a:p>
          <a:p>
            <a:pPr marL="0" indent="0">
              <a:buNone/>
            </a:pPr>
            <a:endParaRPr lang="en-GB" sz="100" b="1" dirty="0">
              <a:solidFill>
                <a:schemeClr val="bg1"/>
              </a:solidFill>
              <a:latin typeface="Calibri" panose="020F0502020204030204" pitchFamily="34" charset="0"/>
              <a:cs typeface="Calibri" panose="020F0502020204030204" pitchFamily="34" charset="0"/>
            </a:endParaRPr>
          </a:p>
          <a:p>
            <a:pPr>
              <a:buClr>
                <a:schemeClr val="bg1"/>
              </a:buClr>
              <a:buSzPct val="100000"/>
              <a:buFont typeface="Arial" panose="020B0604020202020204" pitchFamily="34" charset="0"/>
              <a:buChar char="•"/>
            </a:pPr>
            <a:r>
              <a:rPr lang="en-GB" sz="1100" dirty="0">
                <a:solidFill>
                  <a:schemeClr val="bg1"/>
                </a:solidFill>
                <a:latin typeface="Calibri" panose="020F0502020204030204" pitchFamily="34" charset="0"/>
                <a:cs typeface="Calibri" panose="020F0502020204030204" pitchFamily="34" charset="0"/>
              </a:rPr>
              <a:t>Working in partnership with other schools in a spirit of collaboration, openness and trust to achieve the highest standards of academic progress and personal achievement</a:t>
            </a:r>
          </a:p>
          <a:p>
            <a:pPr>
              <a:spcAft>
                <a:spcPts val="300"/>
              </a:spcAft>
              <a:buClr>
                <a:schemeClr val="bg1"/>
              </a:buClr>
              <a:buSzPct val="100000"/>
              <a:buFont typeface="Arial" panose="020B0604020202020204" pitchFamily="34" charset="0"/>
              <a:buChar char="•"/>
            </a:pPr>
            <a:r>
              <a:rPr lang="en-GB" sz="1100" dirty="0">
                <a:solidFill>
                  <a:schemeClr val="bg1"/>
                </a:solidFill>
                <a:latin typeface="Calibri" panose="020F0502020204030204" pitchFamily="34" charset="0"/>
                <a:cs typeface="Calibri" panose="020F0502020204030204" pitchFamily="34" charset="0"/>
              </a:rPr>
              <a:t>Creating local solutions to local issues</a:t>
            </a:r>
          </a:p>
          <a:p>
            <a:pPr>
              <a:spcAft>
                <a:spcPts val="300"/>
              </a:spcAft>
              <a:buClr>
                <a:schemeClr val="bg1"/>
              </a:buClr>
              <a:buSzPct val="100000"/>
              <a:buFont typeface="Arial" panose="020B0604020202020204" pitchFamily="34" charset="0"/>
              <a:buChar char="•"/>
            </a:pPr>
            <a:r>
              <a:rPr lang="en-GB" sz="1100" dirty="0">
                <a:solidFill>
                  <a:schemeClr val="bg1"/>
                </a:solidFill>
                <a:latin typeface="Calibri" panose="020F0502020204030204" pitchFamily="34" charset="0"/>
                <a:cs typeface="Calibri" panose="020F0502020204030204" pitchFamily="34" charset="0"/>
              </a:rPr>
              <a:t>Creating and supporting an active learning community which includes staff, children and families</a:t>
            </a:r>
          </a:p>
          <a:p>
            <a:pPr>
              <a:spcAft>
                <a:spcPts val="300"/>
              </a:spcAft>
              <a:buClr>
                <a:schemeClr val="bg1"/>
              </a:buClr>
              <a:buSzPct val="100000"/>
              <a:buFont typeface="Arial" panose="020B0604020202020204" pitchFamily="34" charset="0"/>
              <a:buChar char="•"/>
            </a:pPr>
            <a:r>
              <a:rPr lang="en-GB" sz="1100" dirty="0">
                <a:solidFill>
                  <a:schemeClr val="bg1"/>
                </a:solidFill>
                <a:latin typeface="Calibri" panose="020F0502020204030204" pitchFamily="34" charset="0"/>
                <a:cs typeface="Calibri" panose="020F0502020204030204" pitchFamily="34" charset="0"/>
              </a:rPr>
              <a:t>Keeping children safe</a:t>
            </a:r>
          </a:p>
          <a:p>
            <a:pPr>
              <a:spcAft>
                <a:spcPts val="300"/>
              </a:spcAft>
              <a:buClr>
                <a:schemeClr val="bg1"/>
              </a:buClr>
              <a:buSzPct val="100000"/>
              <a:buFont typeface="Arial" panose="020B0604020202020204" pitchFamily="34" charset="0"/>
              <a:buChar char="•"/>
            </a:pPr>
            <a:r>
              <a:rPr lang="en-GB" sz="1100" dirty="0">
                <a:solidFill>
                  <a:schemeClr val="bg1"/>
                </a:solidFill>
                <a:latin typeface="Calibri" panose="020F0502020204030204" pitchFamily="34" charset="0"/>
                <a:cs typeface="Calibri" panose="020F0502020204030204" pitchFamily="34" charset="0"/>
              </a:rPr>
              <a:t>Ensuring that all children have access to high quality learning opportunities tailored to their needs</a:t>
            </a:r>
          </a:p>
          <a:p>
            <a:pPr>
              <a:spcAft>
                <a:spcPts val="300"/>
              </a:spcAft>
              <a:buClr>
                <a:schemeClr val="bg1"/>
              </a:buClr>
              <a:buSzPct val="100000"/>
              <a:buFont typeface="Arial" panose="020B0604020202020204" pitchFamily="34" charset="0"/>
              <a:buChar char="•"/>
            </a:pPr>
            <a:r>
              <a:rPr lang="en-GB" sz="1100" dirty="0">
                <a:solidFill>
                  <a:schemeClr val="bg1"/>
                </a:solidFill>
                <a:latin typeface="Calibri" panose="020F0502020204030204" pitchFamily="34" charset="0"/>
                <a:cs typeface="Calibri" panose="020F0502020204030204" pitchFamily="34" charset="0"/>
              </a:rPr>
              <a:t>Using our resources wisely to achieve the best outcomes for children</a:t>
            </a:r>
          </a:p>
          <a:p>
            <a:pPr>
              <a:spcAft>
                <a:spcPts val="300"/>
              </a:spcAft>
              <a:buClr>
                <a:schemeClr val="bg1"/>
              </a:buClr>
              <a:buSzPct val="100000"/>
              <a:buFont typeface="Arial" panose="020B0604020202020204" pitchFamily="34" charset="0"/>
              <a:buChar char="•"/>
            </a:pPr>
            <a:r>
              <a:rPr lang="en-GB" sz="1100" dirty="0">
                <a:solidFill>
                  <a:schemeClr val="bg1"/>
                </a:solidFill>
                <a:latin typeface="Calibri" panose="020F0502020204030204" pitchFamily="34" charset="0"/>
                <a:cs typeface="Calibri" panose="020F0502020204030204" pitchFamily="34" charset="0"/>
              </a:rPr>
              <a:t>Ensuring a balance of autonomy for individual schools alongside collective accountability</a:t>
            </a:r>
          </a:p>
          <a:p>
            <a:pPr>
              <a:spcAft>
                <a:spcPts val="300"/>
              </a:spcAft>
              <a:buClr>
                <a:schemeClr val="bg1"/>
              </a:buClr>
              <a:buSzPct val="100000"/>
              <a:buFont typeface="Arial" panose="020B0604020202020204" pitchFamily="34" charset="0"/>
              <a:buChar char="•"/>
            </a:pPr>
            <a:r>
              <a:rPr lang="en-GB" sz="1100" dirty="0">
                <a:solidFill>
                  <a:schemeClr val="bg1"/>
                </a:solidFill>
                <a:latin typeface="Calibri" panose="020F0502020204030204" pitchFamily="34" charset="0"/>
                <a:cs typeface="Calibri" panose="020F0502020204030204" pitchFamily="34" charset="0"/>
              </a:rPr>
              <a:t>Providing all staff with enhanced opportunities for professional growth and development</a:t>
            </a:r>
          </a:p>
          <a:p>
            <a:endParaRPr lang="en-US" sz="1400" dirty="0">
              <a:solidFill>
                <a:schemeClr val="bg1"/>
              </a:solidFill>
              <a:latin typeface="Calibri" panose="020F0502020204030204" pitchFamily="34" charset="0"/>
              <a:cs typeface="Calibri" panose="020F0502020204030204" pitchFamily="34" charset="0"/>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24351" y="1469965"/>
            <a:ext cx="1213200" cy="1211097"/>
          </a:xfrm>
          <a:prstGeom prst="rect">
            <a:avLst/>
          </a:prstGeom>
        </p:spPr>
      </p:pic>
      <p:grpSp>
        <p:nvGrpSpPr>
          <p:cNvPr id="6" name="Group 5"/>
          <p:cNvGrpSpPr/>
          <p:nvPr/>
        </p:nvGrpSpPr>
        <p:grpSpPr>
          <a:xfrm>
            <a:off x="3927600" y="546647"/>
            <a:ext cx="516881" cy="516881"/>
            <a:chOff x="3918168" y="546647"/>
            <a:chExt cx="516881" cy="516881"/>
          </a:xfrm>
        </p:grpSpPr>
        <p:sp>
          <p:nvSpPr>
            <p:cNvPr id="2" name="Oval 1"/>
            <p:cNvSpPr/>
            <p:nvPr/>
          </p:nvSpPr>
          <p:spPr>
            <a:xfrm>
              <a:off x="3918168" y="546647"/>
              <a:ext cx="516881" cy="5168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09631" y="600836"/>
              <a:ext cx="333955" cy="376790"/>
            </a:xfrm>
            <a:prstGeom prst="rect">
              <a:avLst/>
            </a:prstGeom>
          </p:spPr>
        </p:pic>
      </p:grpSp>
      <p:grpSp>
        <p:nvGrpSpPr>
          <p:cNvPr id="10" name="Group 9"/>
          <p:cNvGrpSpPr/>
          <p:nvPr/>
        </p:nvGrpSpPr>
        <p:grpSpPr>
          <a:xfrm>
            <a:off x="3925642" y="3638084"/>
            <a:ext cx="516881" cy="516881"/>
            <a:chOff x="3925642" y="3638084"/>
            <a:chExt cx="516881" cy="516881"/>
          </a:xfrm>
        </p:grpSpPr>
        <p:sp>
          <p:nvSpPr>
            <p:cNvPr id="11" name="Oval 10"/>
            <p:cNvSpPr/>
            <p:nvPr/>
          </p:nvSpPr>
          <p:spPr>
            <a:xfrm>
              <a:off x="3925642" y="3638084"/>
              <a:ext cx="516881" cy="5168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68082" y="3731779"/>
              <a:ext cx="432000" cy="329491"/>
            </a:xfrm>
            <a:prstGeom prst="rect">
              <a:avLst/>
            </a:prstGeom>
          </p:spPr>
        </p:pic>
      </p:grpSp>
      <p:sp>
        <p:nvSpPr>
          <p:cNvPr id="7" name="TextBox 6"/>
          <p:cNvSpPr txBox="1"/>
          <p:nvPr/>
        </p:nvSpPr>
        <p:spPr>
          <a:xfrm>
            <a:off x="650738" y="3006292"/>
            <a:ext cx="2360427" cy="2462213"/>
          </a:xfrm>
          <a:prstGeom prst="rect">
            <a:avLst/>
          </a:prstGeom>
          <a:noFill/>
        </p:spPr>
        <p:txBody>
          <a:bodyPr wrap="square" rtlCol="0">
            <a:spAutoFit/>
          </a:bodyPr>
          <a:lstStyle/>
          <a:p>
            <a:pPr algn="ctr"/>
            <a:r>
              <a:rPr lang="en-US" sz="2000" b="1" dirty="0">
                <a:solidFill>
                  <a:srgbClr val="4D1434"/>
                </a:solidFill>
                <a:latin typeface="Calibri" panose="020F0502020204030204" pitchFamily="34" charset="0"/>
                <a:cs typeface="Calibri" panose="020F0502020204030204" pitchFamily="34" charset="0"/>
              </a:rPr>
              <a:t>Our Vision</a:t>
            </a:r>
          </a:p>
          <a:p>
            <a:pPr algn="ctr"/>
            <a:endParaRPr lang="en-US" sz="2000" b="1" i="1"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Become the Trust for world-class quality education and personal achievement through partnership and collaboration</a:t>
            </a: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7579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3329F4F6-1F18-6F44-8E2B-F29539D223D6}"/>
              </a:ext>
            </a:extLst>
          </p:cNvPr>
          <p:cNvSpPr txBox="1">
            <a:spLocks/>
          </p:cNvSpPr>
          <p:nvPr/>
        </p:nvSpPr>
        <p:spPr>
          <a:xfrm>
            <a:off x="476627" y="523635"/>
            <a:ext cx="11029616" cy="495788"/>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tabLst>
                <a:tab pos="1339850" algn="l"/>
              </a:tabLst>
            </a:pPr>
            <a:r>
              <a:rPr lang="en-US" sz="2400" b="1" dirty="0">
                <a:solidFill>
                  <a:srgbClr val="4D1434"/>
                </a:solidFill>
                <a:latin typeface="Calibri" panose="020F0502020204030204" pitchFamily="34" charset="0"/>
                <a:cs typeface="Calibri" panose="020F0502020204030204" pitchFamily="34" charset="0"/>
              </a:rPr>
              <a:t>STRENGTH </a:t>
            </a:r>
            <a:r>
              <a:rPr lang="en-US" sz="2400" dirty="0">
                <a:solidFill>
                  <a:srgbClr val="4D1434"/>
                </a:solidFill>
                <a:latin typeface="Calibri" panose="020F0502020204030204" pitchFamily="34" charset="0"/>
                <a:cs typeface="Calibri" panose="020F0502020204030204" pitchFamily="34" charset="0"/>
              </a:rPr>
              <a:t>THROUGH PARTNERSHIP</a:t>
            </a:r>
          </a:p>
        </p:txBody>
      </p:sp>
      <p:sp>
        <p:nvSpPr>
          <p:cNvPr id="30" name="Rectangle 29"/>
          <p:cNvSpPr/>
          <p:nvPr/>
        </p:nvSpPr>
        <p:spPr>
          <a:xfrm>
            <a:off x="6430135" y="2282952"/>
            <a:ext cx="5352673" cy="28087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430135" y="1635252"/>
            <a:ext cx="5352673" cy="647700"/>
          </a:xfrm>
          <a:prstGeom prst="rect">
            <a:avLst/>
          </a:prstGeom>
          <a:solidFill>
            <a:srgbClr val="704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E2B48"/>
              </a:solidFill>
            </a:endParaRPr>
          </a:p>
        </p:txBody>
      </p:sp>
      <p:sp>
        <p:nvSpPr>
          <p:cNvPr id="32" name="Rectangle 31"/>
          <p:cNvSpPr/>
          <p:nvPr/>
        </p:nvSpPr>
        <p:spPr>
          <a:xfrm>
            <a:off x="6620634" y="1765946"/>
            <a:ext cx="5083685" cy="338554"/>
          </a:xfrm>
          <a:prstGeom prst="rect">
            <a:avLst/>
          </a:prstGeom>
        </p:spPr>
        <p:txBody>
          <a:bodyPr wrap="square">
            <a:spAutoFit/>
          </a:bodyPr>
          <a:lstStyle/>
          <a:p>
            <a:pPr>
              <a:spcAft>
                <a:spcPts val="600"/>
              </a:spcAft>
            </a:pPr>
            <a:r>
              <a:rPr lang="en-GB" sz="1600" b="1" dirty="0">
                <a:solidFill>
                  <a:schemeClr val="bg1"/>
                </a:solidFill>
                <a:latin typeface="Calibri" panose="020F0502020204030204" pitchFamily="34" charset="0"/>
                <a:cs typeface="Calibri" panose="020F0502020204030204" pitchFamily="34" charset="0"/>
              </a:rPr>
              <a:t>      How Do We Collaborate and Move Forward Together? </a:t>
            </a:r>
          </a:p>
        </p:txBody>
      </p:sp>
      <p:sp>
        <p:nvSpPr>
          <p:cNvPr id="33" name="Rectangle 32"/>
          <p:cNvSpPr/>
          <p:nvPr/>
        </p:nvSpPr>
        <p:spPr>
          <a:xfrm>
            <a:off x="6732476" y="2282952"/>
            <a:ext cx="4860000" cy="2569934"/>
          </a:xfrm>
          <a:prstGeom prst="rect">
            <a:avLst/>
          </a:prstGeom>
        </p:spPr>
        <p:txBody>
          <a:bodyPr wrap="square">
            <a:spAutoFit/>
          </a:bodyPr>
          <a:lstStyle/>
          <a:p>
            <a:pPr>
              <a:spcAft>
                <a:spcPts val="600"/>
              </a:spcAft>
            </a:pPr>
            <a:endParaRPr lang="en-GB" sz="1000" b="1" dirty="0">
              <a:solidFill>
                <a:schemeClr val="bg1"/>
              </a:solidFill>
              <a:latin typeface="Calibri" panose="020F0502020204030204" pitchFamily="34" charset="0"/>
              <a:cs typeface="Calibri" panose="020F0502020204030204" pitchFamily="34" charset="0"/>
            </a:endParaRPr>
          </a:p>
          <a:p>
            <a:pPr marL="285750" lvl="0" indent="-28575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Networks of school leaders working together on curriculum and enrichment opportunities.</a:t>
            </a:r>
          </a:p>
          <a:p>
            <a:pPr marL="285750" indent="-28575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The Headteacher School Improvement Group  work together to ensure a coherent strategic direction and drive is in place. </a:t>
            </a:r>
          </a:p>
          <a:p>
            <a:pPr marL="285750" indent="-28575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Each Headteacher is committed to working across the MAT and having an impact beyond their own school. </a:t>
            </a:r>
          </a:p>
          <a:p>
            <a:pPr marL="285750" indent="-28575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Quality joint INSET and Continuing Professional Development is in place. </a:t>
            </a:r>
          </a:p>
          <a:p>
            <a:pPr marL="285750" indent="-28575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Clear and consistent financial procedures and reporting systems in place across the MAT. </a:t>
            </a:r>
          </a:p>
          <a:p>
            <a:pPr marL="285750" indent="-28575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A shared focus on developing teaching and learning brought together through the MAT Business Plan and School Improvement Strategy</a:t>
            </a:r>
          </a:p>
        </p:txBody>
      </p:sp>
      <p:sp>
        <p:nvSpPr>
          <p:cNvPr id="25" name="Rectangle 24"/>
          <p:cNvSpPr/>
          <p:nvPr/>
        </p:nvSpPr>
        <p:spPr>
          <a:xfrm>
            <a:off x="538731" y="2282952"/>
            <a:ext cx="5352673" cy="28087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38731" y="1635252"/>
            <a:ext cx="5352673" cy="647700"/>
          </a:xfrm>
          <a:prstGeom prst="rect">
            <a:avLst/>
          </a:prstGeom>
          <a:solidFill>
            <a:srgbClr val="4D1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E2B48"/>
              </a:solidFill>
            </a:endParaRPr>
          </a:p>
        </p:txBody>
      </p:sp>
      <p:sp>
        <p:nvSpPr>
          <p:cNvPr id="4" name="Rectangle 3"/>
          <p:cNvSpPr/>
          <p:nvPr/>
        </p:nvSpPr>
        <p:spPr>
          <a:xfrm>
            <a:off x="735260" y="1775713"/>
            <a:ext cx="4793874" cy="569387"/>
          </a:xfrm>
          <a:prstGeom prst="rect">
            <a:avLst/>
          </a:prstGeom>
        </p:spPr>
        <p:txBody>
          <a:bodyPr wrap="square">
            <a:spAutoFit/>
          </a:bodyPr>
          <a:lstStyle/>
          <a:p>
            <a:pPr marL="69750">
              <a:spcAft>
                <a:spcPts val="600"/>
              </a:spcAft>
            </a:pPr>
            <a:r>
              <a:rPr lang="en-GB" sz="1600" b="1" dirty="0">
                <a:solidFill>
                  <a:schemeClr val="bg1"/>
                </a:solidFill>
                <a:latin typeface="Calibri" panose="020F0502020204030204" pitchFamily="34" charset="0"/>
                <a:cs typeface="Calibri" panose="020F0502020204030204" pitchFamily="34" charset="0"/>
              </a:rPr>
              <a:t>     What makes ALT different from other Trusts?</a:t>
            </a:r>
          </a:p>
          <a:p>
            <a:pPr marL="69750">
              <a:spcAft>
                <a:spcPts val="600"/>
              </a:spcAft>
            </a:pPr>
            <a:endParaRPr lang="en-GB" sz="1000" dirty="0">
              <a:solidFill>
                <a:schemeClr val="bg1"/>
              </a:solidFill>
              <a:latin typeface="Calibri" panose="020F0502020204030204" pitchFamily="34" charset="0"/>
              <a:cs typeface="Calibri" panose="020F0502020204030204" pitchFamily="34" charset="0"/>
            </a:endParaRPr>
          </a:p>
        </p:txBody>
      </p:sp>
      <p:sp>
        <p:nvSpPr>
          <p:cNvPr id="34" name="Rectangle 33"/>
          <p:cNvSpPr/>
          <p:nvPr/>
        </p:nvSpPr>
        <p:spPr>
          <a:xfrm>
            <a:off x="735260" y="2685728"/>
            <a:ext cx="4860000" cy="1923604"/>
          </a:xfrm>
          <a:prstGeom prst="rect">
            <a:avLst/>
          </a:prstGeom>
        </p:spPr>
        <p:txBody>
          <a:bodyPr wrap="square">
            <a:spAutoFit/>
          </a:bodyPr>
          <a:lstStyle/>
          <a:p>
            <a:pPr marL="285750" lvl="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Each school has the autonomy to develop and deliver its own curriculum whilst benefitting from joint curriculum networks.</a:t>
            </a:r>
          </a:p>
          <a:p>
            <a:pPr marL="28575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The Trust is based on collaboration and working together for the good of all the children in the Trust, and the wider educational community.</a:t>
            </a:r>
          </a:p>
          <a:p>
            <a:pPr marL="28575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The individual nature of each school, from uniform to holidays and school days, is protected. </a:t>
            </a:r>
          </a:p>
          <a:p>
            <a:pPr marL="28575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Trust staff have the opportunity to work with other schools across the MAT. </a:t>
            </a:r>
          </a:p>
          <a:p>
            <a:pPr marL="28575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A high quality Governance and Executive Leadership structure provides support and challenge. </a:t>
            </a:r>
          </a:p>
        </p:txBody>
      </p:sp>
      <p:pic>
        <p:nvPicPr>
          <p:cNvPr id="44" name="Picture 4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67825" y="5705885"/>
            <a:ext cx="914399" cy="92195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33096" y="5685833"/>
            <a:ext cx="949128" cy="947483"/>
          </a:xfrm>
          <a:prstGeom prst="rect">
            <a:avLst/>
          </a:prstGeom>
        </p:spPr>
      </p:pic>
      <p:grpSp>
        <p:nvGrpSpPr>
          <p:cNvPr id="15" name="Group 14"/>
          <p:cNvGrpSpPr/>
          <p:nvPr/>
        </p:nvGrpSpPr>
        <p:grpSpPr>
          <a:xfrm>
            <a:off x="538731" y="1740779"/>
            <a:ext cx="583296" cy="430887"/>
            <a:chOff x="574386" y="1488908"/>
            <a:chExt cx="583296" cy="430887"/>
          </a:xfrm>
        </p:grpSpPr>
        <p:sp>
          <p:nvSpPr>
            <p:cNvPr id="16" name="Oval 15"/>
            <p:cNvSpPr/>
            <p:nvPr/>
          </p:nvSpPr>
          <p:spPr>
            <a:xfrm>
              <a:off x="667127" y="1497850"/>
              <a:ext cx="415053" cy="4142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74386" y="1488908"/>
              <a:ext cx="583296" cy="430887"/>
            </a:xfrm>
            <a:prstGeom prst="rect">
              <a:avLst/>
            </a:prstGeom>
          </p:spPr>
          <p:txBody>
            <a:bodyPr wrap="square">
              <a:spAutoFit/>
            </a:bodyPr>
            <a:lstStyle/>
            <a:p>
              <a:pPr marL="69750">
                <a:spcAft>
                  <a:spcPts val="600"/>
                </a:spcAft>
              </a:pPr>
              <a:r>
                <a:rPr lang="en-GB" sz="2200" b="1" dirty="0">
                  <a:solidFill>
                    <a:srgbClr val="4D1434"/>
                  </a:solidFill>
                  <a:latin typeface="Calibri" panose="020F0502020204030204" pitchFamily="34" charset="0"/>
                  <a:cs typeface="Calibri" panose="020F0502020204030204" pitchFamily="34" charset="0"/>
                </a:rPr>
                <a:t>01</a:t>
              </a:r>
            </a:p>
          </p:txBody>
        </p:sp>
      </p:grpSp>
      <p:grpSp>
        <p:nvGrpSpPr>
          <p:cNvPr id="18" name="Group 17"/>
          <p:cNvGrpSpPr/>
          <p:nvPr/>
        </p:nvGrpSpPr>
        <p:grpSpPr>
          <a:xfrm>
            <a:off x="6415829" y="1741866"/>
            <a:ext cx="583296" cy="430887"/>
            <a:chOff x="574386" y="1488908"/>
            <a:chExt cx="583296" cy="430887"/>
          </a:xfrm>
        </p:grpSpPr>
        <p:sp>
          <p:nvSpPr>
            <p:cNvPr id="20" name="Oval 19"/>
            <p:cNvSpPr/>
            <p:nvPr/>
          </p:nvSpPr>
          <p:spPr>
            <a:xfrm>
              <a:off x="667127" y="1497850"/>
              <a:ext cx="415053" cy="4142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74386" y="1488908"/>
              <a:ext cx="583296" cy="430887"/>
            </a:xfrm>
            <a:prstGeom prst="rect">
              <a:avLst/>
            </a:prstGeom>
          </p:spPr>
          <p:txBody>
            <a:bodyPr wrap="square">
              <a:spAutoFit/>
            </a:bodyPr>
            <a:lstStyle/>
            <a:p>
              <a:pPr marL="69750">
                <a:spcAft>
                  <a:spcPts val="600"/>
                </a:spcAft>
              </a:pPr>
              <a:r>
                <a:rPr lang="en-GB" sz="2200" b="1" dirty="0">
                  <a:solidFill>
                    <a:srgbClr val="4D1434"/>
                  </a:solidFill>
                  <a:latin typeface="Calibri" panose="020F0502020204030204" pitchFamily="34" charset="0"/>
                  <a:cs typeface="Calibri" panose="020F0502020204030204" pitchFamily="34" charset="0"/>
                </a:rPr>
                <a:t>02</a:t>
              </a:r>
            </a:p>
          </p:txBody>
        </p:sp>
      </p:grpSp>
    </p:spTree>
    <p:extLst>
      <p:ext uri="{BB962C8B-B14F-4D97-AF65-F5344CB8AC3E}">
        <p14:creationId xmlns:p14="http://schemas.microsoft.com/office/powerpoint/2010/main" val="361198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76627" y="1371600"/>
            <a:ext cx="5352673" cy="647700"/>
          </a:xfrm>
          <a:prstGeom prst="rect">
            <a:avLst/>
          </a:prstGeom>
          <a:solidFill>
            <a:srgbClr val="4D1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E2B48"/>
              </a:solidFill>
            </a:endParaRPr>
          </a:p>
        </p:txBody>
      </p:sp>
      <p:sp>
        <p:nvSpPr>
          <p:cNvPr id="4" name="Rectangle 3"/>
          <p:cNvSpPr/>
          <p:nvPr/>
        </p:nvSpPr>
        <p:spPr>
          <a:xfrm>
            <a:off x="650349" y="1518622"/>
            <a:ext cx="4793874" cy="569387"/>
          </a:xfrm>
          <a:prstGeom prst="rect">
            <a:avLst/>
          </a:prstGeom>
        </p:spPr>
        <p:txBody>
          <a:bodyPr wrap="square">
            <a:spAutoFit/>
          </a:bodyPr>
          <a:lstStyle/>
          <a:p>
            <a:pPr marL="69750">
              <a:spcAft>
                <a:spcPts val="600"/>
              </a:spcAft>
            </a:pPr>
            <a:r>
              <a:rPr lang="en-GB" sz="1600" b="1" dirty="0">
                <a:solidFill>
                  <a:schemeClr val="bg1"/>
                </a:solidFill>
                <a:latin typeface="Calibri" panose="020F0502020204030204" pitchFamily="34" charset="0"/>
                <a:cs typeface="Calibri" panose="020F0502020204030204" pitchFamily="34" charset="0"/>
              </a:rPr>
              <a:t>      What do the schools get out of the trust?</a:t>
            </a:r>
          </a:p>
          <a:p>
            <a:pPr marL="69750">
              <a:spcAft>
                <a:spcPts val="600"/>
              </a:spcAft>
            </a:pPr>
            <a:endParaRPr lang="en-GB" sz="1000" dirty="0">
              <a:solidFill>
                <a:schemeClr val="bg1"/>
              </a:solidFill>
              <a:latin typeface="Calibri" panose="020F0502020204030204" pitchFamily="34" charset="0"/>
              <a:cs typeface="Calibri" panose="020F0502020204030204" pitchFamily="34" charset="0"/>
            </a:endParaRPr>
          </a:p>
        </p:txBody>
      </p:sp>
      <p:sp>
        <p:nvSpPr>
          <p:cNvPr id="25" name="Rectangle 24"/>
          <p:cNvSpPr/>
          <p:nvPr/>
        </p:nvSpPr>
        <p:spPr>
          <a:xfrm>
            <a:off x="476627" y="2019300"/>
            <a:ext cx="5352673" cy="3375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3329F4F6-1F18-6F44-8E2B-F29539D223D6}"/>
              </a:ext>
            </a:extLst>
          </p:cNvPr>
          <p:cNvSpPr txBox="1">
            <a:spLocks/>
          </p:cNvSpPr>
          <p:nvPr/>
        </p:nvSpPr>
        <p:spPr>
          <a:xfrm>
            <a:off x="476627" y="523635"/>
            <a:ext cx="11029616" cy="495788"/>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tabLst>
                <a:tab pos="1339850" algn="l"/>
              </a:tabLst>
            </a:pPr>
            <a:r>
              <a:rPr lang="en-US" sz="2400" b="1" dirty="0">
                <a:solidFill>
                  <a:srgbClr val="4D1434"/>
                </a:solidFill>
                <a:latin typeface="Calibri" panose="020F0502020204030204" pitchFamily="34" charset="0"/>
                <a:cs typeface="Calibri" panose="020F0502020204030204" pitchFamily="34" charset="0"/>
              </a:rPr>
              <a:t>STRENGTH </a:t>
            </a:r>
            <a:r>
              <a:rPr lang="en-US" sz="2400" dirty="0">
                <a:solidFill>
                  <a:srgbClr val="4D1434"/>
                </a:solidFill>
                <a:latin typeface="Calibri" panose="020F0502020204030204" pitchFamily="34" charset="0"/>
                <a:cs typeface="Calibri" panose="020F0502020204030204" pitchFamily="34" charset="0"/>
              </a:rPr>
              <a:t>THROUGH PARTNERSHIP</a:t>
            </a:r>
          </a:p>
        </p:txBody>
      </p:sp>
      <p:sp>
        <p:nvSpPr>
          <p:cNvPr id="30" name="Rectangle 29"/>
          <p:cNvSpPr/>
          <p:nvPr/>
        </p:nvSpPr>
        <p:spPr>
          <a:xfrm>
            <a:off x="6329551" y="2019300"/>
            <a:ext cx="5352673" cy="3375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F0F2"/>
              </a:solidFill>
            </a:endParaRPr>
          </a:p>
        </p:txBody>
      </p:sp>
      <p:sp>
        <p:nvSpPr>
          <p:cNvPr id="31" name="Rectangle 30"/>
          <p:cNvSpPr/>
          <p:nvPr/>
        </p:nvSpPr>
        <p:spPr>
          <a:xfrm>
            <a:off x="6329551" y="1371600"/>
            <a:ext cx="5352673" cy="647700"/>
          </a:xfrm>
          <a:prstGeom prst="rect">
            <a:avLst/>
          </a:prstGeom>
          <a:solidFill>
            <a:srgbClr val="704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E2B48"/>
              </a:solidFill>
            </a:endParaRPr>
          </a:p>
        </p:txBody>
      </p:sp>
      <p:sp>
        <p:nvSpPr>
          <p:cNvPr id="32" name="Rectangle 31"/>
          <p:cNvSpPr/>
          <p:nvPr/>
        </p:nvSpPr>
        <p:spPr>
          <a:xfrm>
            <a:off x="6608950" y="1518847"/>
            <a:ext cx="4793874" cy="569387"/>
          </a:xfrm>
          <a:prstGeom prst="rect">
            <a:avLst/>
          </a:prstGeom>
        </p:spPr>
        <p:txBody>
          <a:bodyPr wrap="square">
            <a:spAutoFit/>
          </a:bodyPr>
          <a:lstStyle/>
          <a:p>
            <a:pPr>
              <a:spcAft>
                <a:spcPts val="600"/>
              </a:spcAft>
            </a:pPr>
            <a:r>
              <a:rPr lang="en-GB" sz="1600" b="1" dirty="0">
                <a:solidFill>
                  <a:schemeClr val="bg1"/>
                </a:solidFill>
                <a:latin typeface="Calibri" panose="020F0502020204030204" pitchFamily="34" charset="0"/>
                <a:cs typeface="Calibri" panose="020F0502020204030204" pitchFamily="34" charset="0"/>
              </a:rPr>
              <a:t>      What do we expect from our schools?</a:t>
            </a:r>
          </a:p>
          <a:p>
            <a:pPr>
              <a:spcAft>
                <a:spcPts val="600"/>
              </a:spcAft>
            </a:pPr>
            <a:endParaRPr lang="en-GB" sz="1000" b="1" dirty="0">
              <a:solidFill>
                <a:schemeClr val="bg1"/>
              </a:solidFill>
              <a:latin typeface="Calibri" panose="020F0502020204030204" pitchFamily="34" charset="0"/>
              <a:cs typeface="Calibri" panose="020F0502020204030204" pitchFamily="34" charset="0"/>
            </a:endParaRPr>
          </a:p>
        </p:txBody>
      </p:sp>
      <p:sp>
        <p:nvSpPr>
          <p:cNvPr id="3" name="Rectangle 2"/>
          <p:cNvSpPr/>
          <p:nvPr/>
        </p:nvSpPr>
        <p:spPr>
          <a:xfrm>
            <a:off x="667127" y="2219153"/>
            <a:ext cx="4860000" cy="2585323"/>
          </a:xfrm>
          <a:prstGeom prst="rect">
            <a:avLst/>
          </a:prstGeom>
        </p:spPr>
        <p:txBody>
          <a:bodyPr>
            <a:spAutoFit/>
          </a:bodyPr>
          <a:lstStyle/>
          <a:p>
            <a:pPr marL="285750" lvl="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A quality Executive Leadership team and Trustee Board to support and challenge the school. </a:t>
            </a:r>
          </a:p>
          <a:p>
            <a:pPr marL="285750" lvl="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Clear and sound financial procedures which comply fully with the Academies Handbook. </a:t>
            </a:r>
          </a:p>
          <a:p>
            <a:pPr marL="285750" lvl="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A range of networks which collaborate to improve outcomes across the MAT. </a:t>
            </a:r>
          </a:p>
          <a:p>
            <a:pPr marL="285750" lvl="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Retained autonomy and control over a number of significant areas. </a:t>
            </a:r>
          </a:p>
          <a:p>
            <a:pPr marL="285750" lvl="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A shared commitment from all schools that the MAT must be greater than the sum of its parts. </a:t>
            </a:r>
          </a:p>
          <a:p>
            <a:pPr marL="285750" lvl="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Membership of a Headteacher School Improvement Group charged with ensuring compliance and improvement across the MAT.</a:t>
            </a:r>
          </a:p>
          <a:p>
            <a:pPr marL="285750" lvl="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Quality financial systems to ensure that school budgets effectively deliver the vision of the Trust and schools. </a:t>
            </a:r>
          </a:p>
        </p:txBody>
      </p:sp>
      <p:sp>
        <p:nvSpPr>
          <p:cNvPr id="5" name="Rectangle 4"/>
          <p:cNvSpPr/>
          <p:nvPr/>
        </p:nvSpPr>
        <p:spPr>
          <a:xfrm>
            <a:off x="6675920" y="2408053"/>
            <a:ext cx="4860000" cy="2416046"/>
          </a:xfrm>
          <a:prstGeom prst="rect">
            <a:avLst/>
          </a:prstGeom>
        </p:spPr>
        <p:txBody>
          <a:bodyPr>
            <a:spAutoFit/>
          </a:bodyPr>
          <a:lstStyle/>
          <a:p>
            <a:pPr marL="285750" lvl="0" indent="-28575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Buy-in to the Mission, Purpose and Values of the MAT.</a:t>
            </a:r>
          </a:p>
          <a:p>
            <a:pPr marL="285750" lvl="0" indent="-28575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Commitment to collaborate fully as a member of the MAT, whatever the circumstances of the school.</a:t>
            </a:r>
          </a:p>
          <a:p>
            <a:pPr marL="285750" lvl="0" indent="-28575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Agreement that success and commitment to improve will lead to greater autonomy and rights within the MAT. </a:t>
            </a:r>
          </a:p>
          <a:p>
            <a:pPr marL="285750" lvl="0" indent="-28575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Commitment from the Headteacher and other Senior Leaders to spend time supporting and helping other schools across the MAT. </a:t>
            </a:r>
          </a:p>
          <a:p>
            <a:pPr marL="285750" lvl="0" indent="-28575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 Agreement to follow the financial policies and procedures of the MAT. </a:t>
            </a:r>
          </a:p>
          <a:p>
            <a:pPr marL="285750" lvl="0" indent="-28575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A positive attitude to change. </a:t>
            </a:r>
          </a:p>
          <a:p>
            <a:pPr marL="285750" lvl="0" indent="-28575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Willingness to report school performance and financial information to Executive Leaders and Trustees.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67825" y="5705885"/>
            <a:ext cx="914399" cy="92195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33096" y="5685833"/>
            <a:ext cx="949128" cy="947483"/>
          </a:xfrm>
          <a:prstGeom prst="rect">
            <a:avLst/>
          </a:prstGeom>
        </p:spPr>
      </p:pic>
      <p:grpSp>
        <p:nvGrpSpPr>
          <p:cNvPr id="6" name="Group 5"/>
          <p:cNvGrpSpPr/>
          <p:nvPr/>
        </p:nvGrpSpPr>
        <p:grpSpPr>
          <a:xfrm>
            <a:off x="518572" y="1472896"/>
            <a:ext cx="583296" cy="430887"/>
            <a:chOff x="574386" y="1488908"/>
            <a:chExt cx="583296" cy="430887"/>
          </a:xfrm>
        </p:grpSpPr>
        <p:sp>
          <p:nvSpPr>
            <p:cNvPr id="2" name="Oval 1"/>
            <p:cNvSpPr/>
            <p:nvPr/>
          </p:nvSpPr>
          <p:spPr>
            <a:xfrm>
              <a:off x="667127" y="1497850"/>
              <a:ext cx="415053" cy="4142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74386" y="1488908"/>
              <a:ext cx="583296" cy="430887"/>
            </a:xfrm>
            <a:prstGeom prst="rect">
              <a:avLst/>
            </a:prstGeom>
          </p:spPr>
          <p:txBody>
            <a:bodyPr wrap="square">
              <a:spAutoFit/>
            </a:bodyPr>
            <a:lstStyle/>
            <a:p>
              <a:pPr marL="69750">
                <a:spcAft>
                  <a:spcPts val="600"/>
                </a:spcAft>
              </a:pPr>
              <a:r>
                <a:rPr lang="en-GB" sz="2200" b="1" dirty="0">
                  <a:solidFill>
                    <a:srgbClr val="4D1434"/>
                  </a:solidFill>
                  <a:latin typeface="Calibri" panose="020F0502020204030204" pitchFamily="34" charset="0"/>
                  <a:cs typeface="Calibri" panose="020F0502020204030204" pitchFamily="34" charset="0"/>
                </a:rPr>
                <a:t>03</a:t>
              </a:r>
            </a:p>
          </p:txBody>
        </p:sp>
      </p:grpSp>
      <p:grpSp>
        <p:nvGrpSpPr>
          <p:cNvPr id="23" name="Group 22"/>
          <p:cNvGrpSpPr/>
          <p:nvPr/>
        </p:nvGrpSpPr>
        <p:grpSpPr>
          <a:xfrm>
            <a:off x="6384272" y="1488907"/>
            <a:ext cx="583296" cy="430887"/>
            <a:chOff x="574386" y="1488908"/>
            <a:chExt cx="583296" cy="430887"/>
          </a:xfrm>
        </p:grpSpPr>
        <p:sp>
          <p:nvSpPr>
            <p:cNvPr id="24" name="Oval 23"/>
            <p:cNvSpPr/>
            <p:nvPr/>
          </p:nvSpPr>
          <p:spPr>
            <a:xfrm>
              <a:off x="667127" y="1497850"/>
              <a:ext cx="415053" cy="4142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74386" y="1488908"/>
              <a:ext cx="583296" cy="430887"/>
            </a:xfrm>
            <a:prstGeom prst="rect">
              <a:avLst/>
            </a:prstGeom>
          </p:spPr>
          <p:txBody>
            <a:bodyPr wrap="square">
              <a:spAutoFit/>
            </a:bodyPr>
            <a:lstStyle/>
            <a:p>
              <a:pPr marL="69750">
                <a:spcAft>
                  <a:spcPts val="600"/>
                </a:spcAft>
              </a:pPr>
              <a:r>
                <a:rPr lang="en-GB" sz="2200" b="1" dirty="0">
                  <a:solidFill>
                    <a:srgbClr val="4D1434"/>
                  </a:solidFill>
                  <a:latin typeface="Calibri" panose="020F0502020204030204" pitchFamily="34" charset="0"/>
                  <a:cs typeface="Calibri" panose="020F0502020204030204" pitchFamily="34" charset="0"/>
                </a:rPr>
                <a:t>04</a:t>
              </a:r>
            </a:p>
          </p:txBody>
        </p:sp>
      </p:grpSp>
    </p:spTree>
    <p:extLst>
      <p:ext uri="{BB962C8B-B14F-4D97-AF65-F5344CB8AC3E}">
        <p14:creationId xmlns:p14="http://schemas.microsoft.com/office/powerpoint/2010/main" val="360536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0" y="-2240"/>
            <a:ext cx="4609008" cy="6858000"/>
          </a:xfrm>
          <a:prstGeom prst="rect">
            <a:avLst/>
          </a:prstGeom>
          <a:solidFill>
            <a:srgbClr val="4D1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3329F4F6-1F18-6F44-8E2B-F29539D223D6}"/>
              </a:ext>
            </a:extLst>
          </p:cNvPr>
          <p:cNvSpPr txBox="1">
            <a:spLocks/>
          </p:cNvSpPr>
          <p:nvPr/>
        </p:nvSpPr>
        <p:spPr>
          <a:xfrm>
            <a:off x="476627" y="541514"/>
            <a:ext cx="11029616" cy="495788"/>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tabLst>
                <a:tab pos="1339850" algn="l"/>
              </a:tabLst>
            </a:pPr>
            <a:r>
              <a:rPr lang="en-GB" sz="2400" b="1" dirty="0">
                <a:latin typeface="Calibri" panose="020F0502020204030204" pitchFamily="34" charset="0"/>
                <a:cs typeface="Calibri" panose="020F0502020204030204" pitchFamily="34" charset="0"/>
              </a:rPr>
              <a:t>Leadership </a:t>
            </a:r>
            <a:r>
              <a:rPr lang="en-GB" sz="2400" dirty="0">
                <a:latin typeface="Calibri" panose="020F0502020204030204" pitchFamily="34" charset="0"/>
                <a:cs typeface="Calibri" panose="020F0502020204030204" pitchFamily="34" charset="0"/>
              </a:rPr>
              <a:t>&amp; </a:t>
            </a:r>
            <a:r>
              <a:rPr lang="en-GB" sz="2400" b="1" dirty="0">
                <a:latin typeface="Calibri" panose="020F0502020204030204" pitchFamily="34" charset="0"/>
                <a:cs typeface="Calibri" panose="020F0502020204030204" pitchFamily="34" charset="0"/>
              </a:rPr>
              <a:t>Governance</a:t>
            </a:r>
            <a:r>
              <a:rPr lang="en-GB" sz="2400" dirty="0">
                <a:latin typeface="Calibri" panose="020F0502020204030204" pitchFamily="34" charset="0"/>
                <a:cs typeface="Calibri" panose="020F0502020204030204" pitchFamily="34" charset="0"/>
              </a:rPr>
              <a:t>        </a:t>
            </a:r>
            <a:r>
              <a:rPr lang="en-GB" sz="2400" dirty="0">
                <a:solidFill>
                  <a:srgbClr val="4D1434"/>
                </a:solidFill>
                <a:latin typeface="Calibri" panose="020F0502020204030204" pitchFamily="34" charset="0"/>
                <a:cs typeface="Calibri" panose="020F0502020204030204" pitchFamily="34" charset="0"/>
              </a:rPr>
              <a:t>Accountability framework</a:t>
            </a:r>
          </a:p>
        </p:txBody>
      </p:sp>
      <p:sp>
        <p:nvSpPr>
          <p:cNvPr id="8" name="Rectangle 7"/>
          <p:cNvSpPr/>
          <p:nvPr/>
        </p:nvSpPr>
        <p:spPr>
          <a:xfrm>
            <a:off x="582608" y="2161008"/>
            <a:ext cx="3294068" cy="2385268"/>
          </a:xfrm>
          <a:prstGeom prst="rect">
            <a:avLst/>
          </a:prstGeom>
        </p:spPr>
        <p:txBody>
          <a:bodyPr wrap="square">
            <a:spAutoFit/>
          </a:bodyPr>
          <a:lstStyle/>
          <a:p>
            <a:r>
              <a:rPr lang="en-GB" sz="1400" b="1" dirty="0">
                <a:solidFill>
                  <a:schemeClr val="bg1"/>
                </a:solidFill>
                <a:latin typeface="Calibri" panose="020F0502020204030204" pitchFamily="34" charset="0"/>
                <a:cs typeface="Calibri" panose="020F0502020204030204" pitchFamily="34" charset="0"/>
              </a:rPr>
              <a:t>A clear scheme of delegation lays out the delegated authority throughout the MAT. </a:t>
            </a:r>
          </a:p>
          <a:p>
            <a:endParaRPr lang="en-GB" sz="1100" dirty="0">
              <a:solidFill>
                <a:schemeClr val="bg1"/>
              </a:solidFill>
              <a:latin typeface="Calibri" panose="020F0502020204030204" pitchFamily="34" charset="0"/>
              <a:cs typeface="Calibri" panose="020F0502020204030204" pitchFamily="34" charset="0"/>
            </a:endParaRPr>
          </a:p>
          <a:p>
            <a:r>
              <a:rPr lang="en-GB" sz="1100" dirty="0">
                <a:solidFill>
                  <a:schemeClr val="bg1"/>
                </a:solidFill>
                <a:latin typeface="Calibri" panose="020F0502020204030204" pitchFamily="34" charset="0"/>
                <a:cs typeface="Calibri" panose="020F0502020204030204" pitchFamily="34" charset="0"/>
              </a:rPr>
              <a:t>This works on a principle of earned autonomy with a high level of delegation to headteachers and local governing bodies. </a:t>
            </a:r>
          </a:p>
          <a:p>
            <a:endParaRPr lang="en-GB" sz="1100" dirty="0">
              <a:solidFill>
                <a:schemeClr val="bg1"/>
              </a:solidFill>
              <a:latin typeface="Calibri" panose="020F0502020204030204" pitchFamily="34" charset="0"/>
              <a:cs typeface="Calibri" panose="020F0502020204030204" pitchFamily="34" charset="0"/>
            </a:endParaRPr>
          </a:p>
          <a:p>
            <a:r>
              <a:rPr lang="en-GB" sz="1100" dirty="0">
                <a:solidFill>
                  <a:schemeClr val="bg1"/>
                </a:solidFill>
                <a:latin typeface="Calibri" panose="020F0502020204030204" pitchFamily="34" charset="0"/>
                <a:cs typeface="Calibri" panose="020F0502020204030204" pitchFamily="34" charset="0"/>
              </a:rPr>
              <a:t>However, when there is an area of underperformance which needs additional support from the trust to ensure rapid improvement, the level of autonomy is reduced. The intervention triggers are clearly laid out within the scheme of delegation and school improvement strategy. </a:t>
            </a:r>
          </a:p>
        </p:txBody>
      </p:sp>
      <p:pic>
        <p:nvPicPr>
          <p:cNvPr id="3" name="Picture 2"/>
          <p:cNvPicPr>
            <a:picLocks noChangeAspect="1"/>
          </p:cNvPicPr>
          <p:nvPr/>
        </p:nvPicPr>
        <p:blipFill>
          <a:blip r:embed="rId2"/>
          <a:stretch>
            <a:fillRect/>
          </a:stretch>
        </p:blipFill>
        <p:spPr>
          <a:xfrm>
            <a:off x="4916483" y="1387314"/>
            <a:ext cx="7046095" cy="4520749"/>
          </a:xfrm>
          <a:prstGeom prst="rect">
            <a:avLst/>
          </a:prstGeom>
        </p:spPr>
      </p:pic>
      <p:sp>
        <p:nvSpPr>
          <p:cNvPr id="4" name="TextBox 3"/>
          <p:cNvSpPr txBox="1"/>
          <p:nvPr/>
        </p:nvSpPr>
        <p:spPr>
          <a:xfrm>
            <a:off x="5014673" y="5545754"/>
            <a:ext cx="5065717" cy="276999"/>
          </a:xfrm>
          <a:prstGeom prst="rect">
            <a:avLst/>
          </a:prstGeom>
          <a:noFill/>
        </p:spPr>
        <p:txBody>
          <a:bodyPr wrap="square" rtlCol="0">
            <a:spAutoFit/>
          </a:bodyPr>
          <a:lstStyle/>
          <a:p>
            <a:r>
              <a:rPr lang="en-GB" sz="1200" dirty="0"/>
              <a:t>*No. of schools and </a:t>
            </a:r>
            <a:r>
              <a:rPr lang="en-GB" sz="1200" dirty="0" err="1"/>
              <a:t>headteachers</a:t>
            </a:r>
            <a:r>
              <a:rPr lang="en-GB" sz="1200" dirty="0"/>
              <a:t> is illustrative.</a:t>
            </a:r>
          </a:p>
        </p:txBody>
      </p:sp>
    </p:spTree>
    <p:extLst>
      <p:ext uri="{BB962C8B-B14F-4D97-AF65-F5344CB8AC3E}">
        <p14:creationId xmlns:p14="http://schemas.microsoft.com/office/powerpoint/2010/main" val="1076635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a:ext>
            </a:extLst>
          </a:blip>
          <a:srcRect/>
          <a:stretch/>
        </p:blipFill>
        <p:spPr>
          <a:xfrm flipH="1">
            <a:off x="-16038" y="-9526"/>
            <a:ext cx="12208038" cy="3658027"/>
          </a:xfrm>
          <a:prstGeom prst="rect">
            <a:avLst/>
          </a:prstGeom>
        </p:spPr>
      </p:pic>
      <p:sp>
        <p:nvSpPr>
          <p:cNvPr id="22" name="Rectangle 21"/>
          <p:cNvSpPr/>
          <p:nvPr/>
        </p:nvSpPr>
        <p:spPr>
          <a:xfrm>
            <a:off x="-16038" y="-8878"/>
            <a:ext cx="12208038" cy="3656953"/>
          </a:xfrm>
          <a:prstGeom prst="rect">
            <a:avLst/>
          </a:prstGeom>
          <a:solidFill>
            <a:srgbClr val="4D1434">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3329F4F6-1F18-6F44-8E2B-F29539D223D6}"/>
              </a:ext>
            </a:extLst>
          </p:cNvPr>
          <p:cNvSpPr txBox="1">
            <a:spLocks/>
          </p:cNvSpPr>
          <p:nvPr/>
        </p:nvSpPr>
        <p:spPr>
          <a:xfrm>
            <a:off x="348808" y="871691"/>
            <a:ext cx="3959059" cy="534903"/>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tabLst>
                <a:tab pos="1339850" algn="l"/>
              </a:tabLst>
            </a:pPr>
            <a:r>
              <a:rPr lang="en-GB" sz="2400" b="1" dirty="0">
                <a:latin typeface="Calibri" panose="020F0502020204030204" pitchFamily="34" charset="0"/>
                <a:cs typeface="Calibri" panose="020F0502020204030204" pitchFamily="34" charset="0"/>
              </a:rPr>
              <a:t>Leadership &amp; Governance</a:t>
            </a:r>
            <a:endParaRPr lang="en-GB" sz="2400" dirty="0">
              <a:latin typeface="Calibri" panose="020F0502020204030204" pitchFamily="34" charset="0"/>
              <a:cs typeface="Calibri" panose="020F0502020204030204" pitchFamily="34" charset="0"/>
            </a:endParaRPr>
          </a:p>
        </p:txBody>
      </p:sp>
      <p:pic>
        <p:nvPicPr>
          <p:cNvPr id="62" name="Picture 6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8728" y="4159624"/>
            <a:ext cx="310853" cy="310853"/>
          </a:xfrm>
          <a:prstGeom prst="rect">
            <a:avLst/>
          </a:prstGeom>
          <a:ln>
            <a:noFill/>
          </a:ln>
        </p:spPr>
      </p:pic>
      <p:sp>
        <p:nvSpPr>
          <p:cNvPr id="25" name="Rectangle 24"/>
          <p:cNvSpPr/>
          <p:nvPr/>
        </p:nvSpPr>
        <p:spPr>
          <a:xfrm>
            <a:off x="340789" y="1544526"/>
            <a:ext cx="5747192" cy="1231106"/>
          </a:xfrm>
          <a:prstGeom prst="rect">
            <a:avLst/>
          </a:prstGeom>
        </p:spPr>
        <p:txBody>
          <a:bodyPr wrap="square">
            <a:spAutoFit/>
          </a:bodyPr>
          <a:lstStyle/>
          <a:p>
            <a:r>
              <a:rPr lang="en-GB" sz="1200" dirty="0">
                <a:solidFill>
                  <a:schemeClr val="bg1"/>
                </a:solidFill>
                <a:latin typeface="Calibri" panose="020F0502020204030204" pitchFamily="34" charset="0"/>
                <a:cs typeface="Calibri" panose="020F0502020204030204" pitchFamily="34" charset="0"/>
              </a:rPr>
              <a:t>We have ensured that all who are part of the governance structure of the Attenborough Learning Trust are committed to our shared values and beliefs. They bring a strong skill set and a desire to serve our community of schools. Full bios and information about all members and trustees are available on our Trust website. </a:t>
            </a:r>
          </a:p>
          <a:p>
            <a:endParaRPr lang="en-GB" sz="1200" u="sng" dirty="0">
              <a:solidFill>
                <a:schemeClr val="bg1"/>
              </a:solidFill>
              <a:latin typeface="Calibri" panose="020F0502020204030204" pitchFamily="34" charset="0"/>
              <a:cs typeface="Calibri" panose="020F0502020204030204" pitchFamily="34" charset="0"/>
            </a:endParaRPr>
          </a:p>
          <a:p>
            <a:r>
              <a:rPr lang="en-GB" sz="1400" b="1" dirty="0">
                <a:solidFill>
                  <a:schemeClr val="bg1"/>
                </a:solidFill>
                <a:latin typeface="Calibri" panose="020F0502020204030204" pitchFamily="34" charset="0"/>
                <a:cs typeface="Calibri" panose="020F0502020204030204" pitchFamily="34" charset="0"/>
              </a:rPr>
              <a:t>       </a:t>
            </a:r>
            <a:r>
              <a:rPr lang="en-GB" sz="1300" dirty="0">
                <a:solidFill>
                  <a:schemeClr val="bg1"/>
                </a:solidFill>
                <a:latin typeface="Calibri" panose="020F0502020204030204" pitchFamily="34" charset="0"/>
                <a:cs typeface="Calibri" panose="020F0502020204030204" pitchFamily="34" charset="0"/>
              </a:rPr>
              <a:t>www.attenboroughlearningtrust.org.uk</a:t>
            </a:r>
          </a:p>
        </p:txBody>
      </p:sp>
      <p:grpSp>
        <p:nvGrpSpPr>
          <p:cNvPr id="5" name="Group 4"/>
          <p:cNvGrpSpPr/>
          <p:nvPr/>
        </p:nvGrpSpPr>
        <p:grpSpPr>
          <a:xfrm>
            <a:off x="8291065" y="1188902"/>
            <a:ext cx="4130332" cy="1416198"/>
            <a:chOff x="8620752" y="2266518"/>
            <a:chExt cx="3554689" cy="1001123"/>
          </a:xfrm>
        </p:grpSpPr>
        <p:sp>
          <p:nvSpPr>
            <p:cNvPr id="42" name="Rectangle 41"/>
            <p:cNvSpPr/>
            <p:nvPr/>
          </p:nvSpPr>
          <p:spPr>
            <a:xfrm>
              <a:off x="8620752" y="2810744"/>
              <a:ext cx="3159358" cy="456897"/>
            </a:xfrm>
            <a:prstGeom prst="rect">
              <a:avLst/>
            </a:prstGeom>
          </p:spPr>
          <p:txBody>
            <a:bodyPr wrap="square">
              <a:spAutoFit/>
            </a:bodyPr>
            <a:lstStyle/>
            <a:p>
              <a:pPr marL="171450" indent="-171450">
                <a:spcBef>
                  <a:spcPts val="600"/>
                </a:spcBef>
                <a:spcAft>
                  <a:spcPts val="0"/>
                </a:spcAft>
                <a:buFont typeface="Arial" panose="020B0604020202020204" pitchFamily="34" charset="0"/>
                <a:buChar char="•"/>
              </a:pPr>
              <a:br>
                <a:rPr lang="en-US" sz="1100" dirty="0">
                  <a:latin typeface="Calibri" panose="020F0502020204030204" pitchFamily="34" charset="0"/>
                  <a:cs typeface="Calibri" panose="020F0502020204030204" pitchFamily="34" charset="0"/>
                </a:rPr>
              </a:br>
              <a:endParaRPr lang="en-GB" sz="1000" dirty="0">
                <a:latin typeface="Calibri" panose="020F0502020204030204" pitchFamily="34" charset="0"/>
                <a:cs typeface="Calibri" panose="020F0502020204030204" pitchFamily="34" charset="0"/>
              </a:endParaRPr>
            </a:p>
            <a:p>
              <a:pPr>
                <a:spcBef>
                  <a:spcPts val="600"/>
                </a:spcBef>
                <a:spcAft>
                  <a:spcPts val="0"/>
                </a:spcAft>
              </a:pPr>
              <a:endParaRPr lang="en-US" sz="1000" b="1" dirty="0">
                <a:latin typeface="Calibri" panose="020F0502020204030204" pitchFamily="34" charset="0"/>
                <a:cs typeface="Calibri" panose="020F0502020204030204" pitchFamily="34" charset="0"/>
              </a:endParaRPr>
            </a:p>
          </p:txBody>
        </p:sp>
        <p:sp>
          <p:nvSpPr>
            <p:cNvPr id="45" name="Rectangle 44"/>
            <p:cNvSpPr/>
            <p:nvPr/>
          </p:nvSpPr>
          <p:spPr>
            <a:xfrm>
              <a:off x="8948748" y="2266518"/>
              <a:ext cx="3226693" cy="307777"/>
            </a:xfrm>
            <a:prstGeom prst="rect">
              <a:avLst/>
            </a:prstGeom>
            <a:ln>
              <a:noFill/>
            </a:ln>
          </p:spPr>
          <p:txBody>
            <a:bodyPr wrap="square">
              <a:spAutoFit/>
            </a:bodyPr>
            <a:lstStyle/>
            <a:p>
              <a:pPr marL="69750">
                <a:spcAft>
                  <a:spcPts val="600"/>
                </a:spcAft>
              </a:pPr>
              <a:r>
                <a:rPr lang="en-GB" sz="1400" b="1" dirty="0">
                  <a:solidFill>
                    <a:srgbClr val="4D1434"/>
                  </a:solidFill>
                  <a:latin typeface="Calibri" panose="020F0502020204030204" pitchFamily="34" charset="0"/>
                  <a:cs typeface="Calibri" panose="020F0502020204030204" pitchFamily="34" charset="0"/>
                </a:rPr>
                <a:t>Executive Leadership</a:t>
              </a:r>
              <a:endParaRPr lang="en-GB" sz="900" dirty="0">
                <a:solidFill>
                  <a:srgbClr val="4D1434"/>
                </a:solidFill>
                <a:latin typeface="Calibri" panose="020F0502020204030204" pitchFamily="34" charset="0"/>
                <a:cs typeface="Calibri" panose="020F0502020204030204" pitchFamily="34" charset="0"/>
              </a:endParaRPr>
            </a:p>
          </p:txBody>
        </p:sp>
      </p:grpSp>
      <p:sp>
        <p:nvSpPr>
          <p:cNvPr id="38" name="Rectangle 37"/>
          <p:cNvSpPr/>
          <p:nvPr/>
        </p:nvSpPr>
        <p:spPr>
          <a:xfrm>
            <a:off x="4333216" y="4832993"/>
            <a:ext cx="1719075" cy="1889531"/>
          </a:xfrm>
          <a:prstGeom prst="rect">
            <a:avLst/>
          </a:prstGeom>
        </p:spPr>
        <p:txBody>
          <a:bodyPr wrap="square" numCol="1">
            <a:noAutofit/>
          </a:bodyPr>
          <a:lstStyle/>
          <a:p>
            <a:pPr marL="539750" lvl="1" indent="-182563">
              <a:spcBef>
                <a:spcPts val="600"/>
              </a:spcBef>
              <a:spcAft>
                <a:spcPts val="0"/>
              </a:spcAft>
              <a:buFont typeface="Arial" panose="020B0604020202020204" pitchFamily="34" charset="0"/>
              <a:buChar char="•"/>
            </a:pPr>
            <a:r>
              <a:rPr lang="en-GB" sz="1100" b="1" dirty="0">
                <a:latin typeface="Calibri" panose="020F0502020204030204" pitchFamily="34" charset="0"/>
                <a:cs typeface="Calibri" panose="020F0502020204030204" pitchFamily="34" charset="0"/>
              </a:rPr>
              <a:t>Lee Jowett, Chair</a:t>
            </a:r>
          </a:p>
          <a:p>
            <a:pPr marL="539750" lvl="1" indent="-182563">
              <a:spcBef>
                <a:spcPts val="600"/>
              </a:spcBef>
              <a:spcAft>
                <a:spcPts val="0"/>
              </a:spcAft>
              <a:buFont typeface="Arial" panose="020B0604020202020204" pitchFamily="34" charset="0"/>
              <a:buChar char="•"/>
            </a:pPr>
            <a:r>
              <a:rPr lang="en-GB" sz="1100" b="1" dirty="0" err="1">
                <a:latin typeface="Calibri" panose="020F0502020204030204" pitchFamily="34" charset="0"/>
                <a:cs typeface="Calibri" panose="020F0502020204030204" pitchFamily="34" charset="0"/>
              </a:rPr>
              <a:t>Hanif</a:t>
            </a:r>
            <a:r>
              <a:rPr lang="en-GB" sz="1100" b="1" dirty="0">
                <a:latin typeface="Calibri" panose="020F0502020204030204" pitchFamily="34" charset="0"/>
                <a:cs typeface="Calibri" panose="020F0502020204030204" pitchFamily="34" charset="0"/>
              </a:rPr>
              <a:t> </a:t>
            </a:r>
            <a:r>
              <a:rPr lang="en-GB" sz="1100" b="1" dirty="0" err="1">
                <a:latin typeface="Calibri" panose="020F0502020204030204" pitchFamily="34" charset="0"/>
                <a:cs typeface="Calibri" panose="020F0502020204030204" pitchFamily="34" charset="0"/>
              </a:rPr>
              <a:t>Asmal</a:t>
            </a:r>
            <a:endParaRPr lang="en-GB" sz="1100" b="1" dirty="0">
              <a:latin typeface="Calibri" panose="020F0502020204030204" pitchFamily="34" charset="0"/>
              <a:cs typeface="Calibri" panose="020F0502020204030204" pitchFamily="34" charset="0"/>
            </a:endParaRPr>
          </a:p>
          <a:p>
            <a:pPr marL="539750" lvl="1" indent="-182563">
              <a:spcBef>
                <a:spcPts val="600"/>
              </a:spcBef>
              <a:spcAft>
                <a:spcPts val="0"/>
              </a:spcAft>
              <a:buFont typeface="Arial" panose="020B0604020202020204" pitchFamily="34" charset="0"/>
              <a:buChar char="•"/>
            </a:pPr>
            <a:r>
              <a:rPr lang="en-GB" sz="1100" b="1" dirty="0">
                <a:latin typeface="Calibri" panose="020F0502020204030204" pitchFamily="34" charset="0"/>
                <a:cs typeface="Calibri" panose="020F0502020204030204" pitchFamily="34" charset="0"/>
              </a:rPr>
              <a:t>Sunil Desai</a:t>
            </a:r>
          </a:p>
          <a:p>
            <a:pPr marL="539750" lvl="1" indent="-182563">
              <a:spcBef>
                <a:spcPts val="600"/>
              </a:spcBef>
              <a:buFont typeface="Arial" panose="020B0604020202020204" pitchFamily="34" charset="0"/>
              <a:buChar char="•"/>
            </a:pPr>
            <a:r>
              <a:rPr lang="en-GB" sz="1100" b="1" dirty="0" err="1">
                <a:latin typeface="Calibri" panose="020F0502020204030204" pitchFamily="34" charset="0"/>
                <a:cs typeface="Calibri" panose="020F0502020204030204" pitchFamily="34" charset="0"/>
              </a:rPr>
              <a:t>Husein</a:t>
            </a:r>
            <a:r>
              <a:rPr lang="en-GB" sz="1100" b="1" dirty="0">
                <a:latin typeface="Calibri" panose="020F0502020204030204" pitchFamily="34" charset="0"/>
                <a:cs typeface="Calibri" panose="020F0502020204030204" pitchFamily="34" charset="0"/>
              </a:rPr>
              <a:t> </a:t>
            </a:r>
            <a:r>
              <a:rPr lang="en-GB" sz="1100" b="1" dirty="0" err="1">
                <a:latin typeface="Calibri" panose="020F0502020204030204" pitchFamily="34" charset="0"/>
                <a:cs typeface="Calibri" panose="020F0502020204030204" pitchFamily="34" charset="0"/>
              </a:rPr>
              <a:t>Mussa</a:t>
            </a:r>
            <a:endParaRPr lang="en-GB" sz="1100" b="1" dirty="0">
              <a:latin typeface="Calibri" panose="020F0502020204030204" pitchFamily="34" charset="0"/>
              <a:cs typeface="Calibri" panose="020F0502020204030204" pitchFamily="34" charset="0"/>
            </a:endParaRPr>
          </a:p>
          <a:p>
            <a:pPr marL="539750" lvl="1" indent="-182563">
              <a:spcBef>
                <a:spcPts val="600"/>
              </a:spcBef>
              <a:spcAft>
                <a:spcPts val="0"/>
              </a:spcAft>
              <a:buFont typeface="Arial" panose="020B0604020202020204" pitchFamily="34" charset="0"/>
              <a:buChar char="•"/>
            </a:pPr>
            <a:r>
              <a:rPr lang="en-GB" sz="1100" b="1" dirty="0" err="1">
                <a:latin typeface="Calibri" panose="020F0502020204030204" pitchFamily="34" charset="0"/>
                <a:cs typeface="Calibri" panose="020F0502020204030204" pitchFamily="34" charset="0"/>
              </a:rPr>
              <a:t>Abdishakur</a:t>
            </a:r>
            <a:r>
              <a:rPr lang="en-GB" sz="1100" b="1" dirty="0">
                <a:latin typeface="Calibri" panose="020F0502020204030204" pitchFamily="34" charset="0"/>
                <a:cs typeface="Calibri" panose="020F0502020204030204" pitchFamily="34" charset="0"/>
              </a:rPr>
              <a:t> </a:t>
            </a:r>
            <a:r>
              <a:rPr lang="en-GB" sz="1100" b="1" dirty="0" err="1">
                <a:latin typeface="Calibri" panose="020F0502020204030204" pitchFamily="34" charset="0"/>
                <a:cs typeface="Calibri" panose="020F0502020204030204" pitchFamily="34" charset="0"/>
              </a:rPr>
              <a:t>Tarah</a:t>
            </a:r>
            <a:endParaRPr lang="en-GB" sz="1100" b="1" dirty="0">
              <a:latin typeface="Calibri" panose="020F0502020204030204" pitchFamily="34" charset="0"/>
              <a:cs typeface="Calibri" panose="020F0502020204030204" pitchFamily="34" charset="0"/>
            </a:endParaRPr>
          </a:p>
          <a:p>
            <a:pPr marL="357187" lvl="1">
              <a:spcBef>
                <a:spcPts val="600"/>
              </a:spcBef>
              <a:spcAft>
                <a:spcPts val="0"/>
              </a:spcAft>
            </a:pPr>
            <a:endParaRPr lang="en-GB" sz="1100" b="1" dirty="0">
              <a:latin typeface="Calibri" panose="020F0502020204030204" pitchFamily="34" charset="0"/>
              <a:cs typeface="Calibri" panose="020F0502020204030204" pitchFamily="34" charset="0"/>
            </a:endParaRPr>
          </a:p>
          <a:p>
            <a:pPr lvl="1">
              <a:spcBef>
                <a:spcPts val="600"/>
              </a:spcBef>
              <a:spcAft>
                <a:spcPts val="0"/>
              </a:spcAft>
              <a:buFont typeface="Symbol" panose="05050102010706020507" pitchFamily="18" charset="2"/>
              <a:buChar char="-"/>
            </a:pPr>
            <a:endParaRPr lang="en-GB" sz="1100" dirty="0">
              <a:latin typeface="Calibri" panose="020F0502020204030204" pitchFamily="34" charset="0"/>
              <a:cs typeface="Calibri" panose="020F0502020204030204" pitchFamily="34" charset="0"/>
            </a:endParaRPr>
          </a:p>
        </p:txBody>
      </p:sp>
      <p:sp>
        <p:nvSpPr>
          <p:cNvPr id="2" name="Rectangle 1"/>
          <p:cNvSpPr/>
          <p:nvPr/>
        </p:nvSpPr>
        <p:spPr>
          <a:xfrm>
            <a:off x="5967093" y="4841378"/>
            <a:ext cx="1773790" cy="1492716"/>
          </a:xfrm>
          <a:prstGeom prst="rect">
            <a:avLst/>
          </a:prstGeom>
        </p:spPr>
        <p:txBody>
          <a:bodyPr wrap="square">
            <a:spAutoFit/>
          </a:bodyPr>
          <a:lstStyle/>
          <a:p>
            <a:pPr marL="180975" lvl="1" indent="-180975">
              <a:spcBef>
                <a:spcPts val="600"/>
              </a:spcBef>
              <a:buFont typeface="Arial" panose="020B0604020202020204" pitchFamily="34" charset="0"/>
              <a:buChar char="•"/>
            </a:pPr>
            <a:r>
              <a:rPr lang="en-GB" sz="1100" b="1" dirty="0">
                <a:latin typeface="Calibri" panose="020F0502020204030204" pitchFamily="34" charset="0"/>
                <a:cs typeface="Calibri" panose="020F0502020204030204" pitchFamily="34" charset="0"/>
              </a:rPr>
              <a:t>Rob Grant, Vice Chair</a:t>
            </a:r>
          </a:p>
          <a:p>
            <a:pPr marL="180975" lvl="1" indent="-180975">
              <a:spcBef>
                <a:spcPts val="600"/>
              </a:spcBef>
              <a:spcAft>
                <a:spcPts val="0"/>
              </a:spcAft>
              <a:buFont typeface="Arial" panose="020B0604020202020204" pitchFamily="34" charset="0"/>
              <a:buChar char="•"/>
            </a:pPr>
            <a:r>
              <a:rPr lang="en-GB" sz="1100" b="1" dirty="0">
                <a:latin typeface="Calibri" panose="020F0502020204030204" pitchFamily="34" charset="0"/>
                <a:cs typeface="Calibri" panose="020F0502020204030204" pitchFamily="34" charset="0"/>
              </a:rPr>
              <a:t>Rose Griffiths</a:t>
            </a:r>
          </a:p>
          <a:p>
            <a:pPr marL="180975" lvl="1" indent="-180975">
              <a:spcBef>
                <a:spcPts val="600"/>
              </a:spcBef>
              <a:buFont typeface="Arial" panose="020B0604020202020204" pitchFamily="34" charset="0"/>
              <a:buChar char="•"/>
            </a:pPr>
            <a:r>
              <a:rPr lang="en-GB" sz="1100" b="1" dirty="0">
                <a:latin typeface="Calibri" panose="020F0502020204030204" pitchFamily="34" charset="0"/>
                <a:cs typeface="Calibri" panose="020F0502020204030204" pitchFamily="34" charset="0"/>
              </a:rPr>
              <a:t>John Turner</a:t>
            </a:r>
          </a:p>
          <a:p>
            <a:pPr marL="180975" lvl="1" indent="-180975">
              <a:spcBef>
                <a:spcPts val="600"/>
              </a:spcBef>
              <a:spcAft>
                <a:spcPts val="0"/>
              </a:spcAft>
              <a:buFont typeface="Arial" panose="020B0604020202020204" pitchFamily="34" charset="0"/>
              <a:buChar char="•"/>
            </a:pPr>
            <a:r>
              <a:rPr lang="en-GB" sz="1100" b="1" dirty="0" err="1">
                <a:latin typeface="Calibri" panose="020F0502020204030204" pitchFamily="34" charset="0"/>
                <a:cs typeface="Calibri" panose="020F0502020204030204" pitchFamily="34" charset="0"/>
              </a:rPr>
              <a:t>Zahir</a:t>
            </a:r>
            <a:r>
              <a:rPr lang="en-GB" sz="1100" b="1" dirty="0">
                <a:latin typeface="Calibri" panose="020F0502020204030204" pitchFamily="34" charset="0"/>
                <a:cs typeface="Calibri" panose="020F0502020204030204" pitchFamily="34" charset="0"/>
              </a:rPr>
              <a:t> </a:t>
            </a:r>
            <a:r>
              <a:rPr lang="en-GB" sz="1100" b="1" dirty="0" err="1">
                <a:latin typeface="Calibri" panose="020F0502020204030204" pitchFamily="34" charset="0"/>
                <a:cs typeface="Calibri" panose="020F0502020204030204" pitchFamily="34" charset="0"/>
              </a:rPr>
              <a:t>Mamujee</a:t>
            </a:r>
            <a:endParaRPr lang="en-GB" sz="1100" b="1" dirty="0">
              <a:latin typeface="Calibri" panose="020F0502020204030204" pitchFamily="34" charset="0"/>
              <a:cs typeface="Calibri" panose="020F0502020204030204" pitchFamily="34" charset="0"/>
            </a:endParaRPr>
          </a:p>
          <a:p>
            <a:pPr marL="180975" lvl="1" indent="-180975">
              <a:spcBef>
                <a:spcPts val="600"/>
              </a:spcBef>
              <a:spcAft>
                <a:spcPts val="0"/>
              </a:spcAft>
              <a:buFont typeface="Arial" panose="020B0604020202020204" pitchFamily="34" charset="0"/>
              <a:buChar char="•"/>
            </a:pPr>
            <a:r>
              <a:rPr lang="en-GB" sz="1100" b="1" dirty="0">
                <a:latin typeface="Calibri" panose="020F0502020204030204" pitchFamily="34" charset="0"/>
                <a:cs typeface="Calibri" panose="020F0502020204030204" pitchFamily="34" charset="0"/>
              </a:rPr>
              <a:t>Brian Downes</a:t>
            </a:r>
          </a:p>
          <a:p>
            <a:pPr marL="0" lvl="1">
              <a:spcBef>
                <a:spcPts val="600"/>
              </a:spcBef>
              <a:spcAft>
                <a:spcPts val="0"/>
              </a:spcAft>
            </a:pPr>
            <a:endParaRPr lang="en-GB" sz="1100" b="1" dirty="0">
              <a:latin typeface="Calibri" panose="020F0502020204030204" pitchFamily="34" charset="0"/>
              <a:cs typeface="Calibri" panose="020F0502020204030204" pitchFamily="34" charset="0"/>
            </a:endParaRPr>
          </a:p>
        </p:txBody>
      </p:sp>
      <p:grpSp>
        <p:nvGrpSpPr>
          <p:cNvPr id="7" name="Group 6"/>
          <p:cNvGrpSpPr/>
          <p:nvPr/>
        </p:nvGrpSpPr>
        <p:grpSpPr>
          <a:xfrm>
            <a:off x="1029816" y="4273066"/>
            <a:ext cx="3570538" cy="2227231"/>
            <a:chOff x="518720" y="4305154"/>
            <a:chExt cx="3570538" cy="1734101"/>
          </a:xfrm>
        </p:grpSpPr>
        <p:sp>
          <p:nvSpPr>
            <p:cNvPr id="37" name="Rectangle 36"/>
            <p:cNvSpPr/>
            <p:nvPr/>
          </p:nvSpPr>
          <p:spPr>
            <a:xfrm>
              <a:off x="518720" y="4793169"/>
              <a:ext cx="3042857" cy="1246086"/>
            </a:xfrm>
            <a:prstGeom prst="rect">
              <a:avLst/>
            </a:prstGeom>
          </p:spPr>
          <p:txBody>
            <a:bodyPr wrap="square">
              <a:spAutoFit/>
            </a:bodyPr>
            <a:lstStyle/>
            <a:p>
              <a:pPr marL="171450" lvl="1" indent="-171450">
                <a:spcBef>
                  <a:spcPts val="600"/>
                </a:spcBef>
                <a:spcAft>
                  <a:spcPts val="0"/>
                </a:spcAft>
                <a:buFont typeface="Arial" panose="020B0604020202020204" pitchFamily="34" charset="0"/>
                <a:buChar char="•"/>
              </a:pPr>
              <a:r>
                <a:rPr lang="en-GB" sz="1100" b="1" dirty="0">
                  <a:latin typeface="Calibri" panose="020F0502020204030204" pitchFamily="34" charset="0"/>
                  <a:cs typeface="Calibri" panose="020F0502020204030204" pitchFamily="34" charset="0"/>
                </a:rPr>
                <a:t>Jason Bell           </a:t>
              </a:r>
            </a:p>
            <a:p>
              <a:pPr marL="171450" lvl="1" indent="-171450">
                <a:spcBef>
                  <a:spcPts val="600"/>
                </a:spcBef>
                <a:spcAft>
                  <a:spcPts val="0"/>
                </a:spcAft>
                <a:buFont typeface="Arial" panose="020B0604020202020204" pitchFamily="34" charset="0"/>
                <a:buChar char="•"/>
              </a:pPr>
              <a:r>
                <a:rPr lang="en-GB" sz="1100" b="1" dirty="0" err="1">
                  <a:latin typeface="Calibri" panose="020F0502020204030204" pitchFamily="34" charset="0"/>
                  <a:cs typeface="Calibri" panose="020F0502020204030204" pitchFamily="34" charset="0"/>
                </a:rPr>
                <a:t>Minesh</a:t>
              </a:r>
              <a:r>
                <a:rPr lang="en-GB" sz="1100" b="1" dirty="0">
                  <a:latin typeface="Calibri" panose="020F0502020204030204" pitchFamily="34" charset="0"/>
                  <a:cs typeface="Calibri" panose="020F0502020204030204" pitchFamily="34" charset="0"/>
                </a:rPr>
                <a:t> Chauhan</a:t>
              </a:r>
            </a:p>
            <a:p>
              <a:pPr marL="171450" lvl="1" indent="-171450">
                <a:spcBef>
                  <a:spcPts val="600"/>
                </a:spcBef>
                <a:spcAft>
                  <a:spcPts val="0"/>
                </a:spcAft>
                <a:buFont typeface="Arial" panose="020B0604020202020204" pitchFamily="34" charset="0"/>
                <a:buChar char="•"/>
              </a:pPr>
              <a:r>
                <a:rPr lang="en-GB" sz="1100" b="1" dirty="0">
                  <a:latin typeface="Calibri" panose="020F0502020204030204" pitchFamily="34" charset="0"/>
                  <a:cs typeface="Calibri" panose="020F0502020204030204" pitchFamily="34" charset="0"/>
                </a:rPr>
                <a:t>Gina Samuel-Richards</a:t>
              </a:r>
            </a:p>
            <a:p>
              <a:pPr marL="171450" lvl="1" indent="-171450">
                <a:spcBef>
                  <a:spcPts val="600"/>
                </a:spcBef>
                <a:spcAft>
                  <a:spcPts val="0"/>
                </a:spcAft>
                <a:buFont typeface="Arial" panose="020B0604020202020204" pitchFamily="34" charset="0"/>
                <a:buChar char="•"/>
              </a:pPr>
              <a:r>
                <a:rPr lang="en-GB" sz="1100" b="1" dirty="0">
                  <a:latin typeface="Calibri" panose="020F0502020204030204" pitchFamily="34" charset="0"/>
                  <a:cs typeface="Calibri" panose="020F0502020204030204" pitchFamily="34" charset="0"/>
                </a:rPr>
                <a:t>Khalid Mahmood</a:t>
              </a:r>
            </a:p>
            <a:p>
              <a:pPr marL="0" lvl="1">
                <a:spcBef>
                  <a:spcPts val="600"/>
                </a:spcBef>
                <a:spcAft>
                  <a:spcPts val="0"/>
                </a:spcAft>
              </a:pPr>
              <a:endParaRPr lang="en-GB" sz="1100" b="1" dirty="0">
                <a:latin typeface="Calibri" panose="020F0502020204030204" pitchFamily="34" charset="0"/>
                <a:cs typeface="Calibri" panose="020F0502020204030204" pitchFamily="34" charset="0"/>
              </a:endParaRPr>
            </a:p>
            <a:p>
              <a:pPr marL="0" lvl="1">
                <a:spcBef>
                  <a:spcPts val="600"/>
                </a:spcBef>
                <a:spcAft>
                  <a:spcPts val="0"/>
                </a:spcAft>
              </a:pPr>
              <a:endParaRPr lang="en-GB" sz="100" b="1" dirty="0">
                <a:latin typeface="Calibri" panose="020F0502020204030204" pitchFamily="34" charset="0"/>
                <a:cs typeface="Calibri" panose="020F0502020204030204" pitchFamily="34" charset="0"/>
              </a:endParaRPr>
            </a:p>
            <a:p>
              <a:pPr marL="0" lvl="1">
                <a:spcBef>
                  <a:spcPts val="600"/>
                </a:spcBef>
                <a:spcAft>
                  <a:spcPts val="0"/>
                </a:spcAft>
              </a:pPr>
              <a:endParaRPr lang="en-GB" sz="1200" dirty="0">
                <a:latin typeface="Calibri" panose="020F0502020204030204" pitchFamily="34" charset="0"/>
                <a:cs typeface="Calibri" panose="020F0502020204030204" pitchFamily="34" charset="0"/>
              </a:endParaRPr>
            </a:p>
          </p:txBody>
        </p:sp>
        <p:grpSp>
          <p:nvGrpSpPr>
            <p:cNvPr id="33" name="Group 32"/>
            <p:cNvGrpSpPr/>
            <p:nvPr/>
          </p:nvGrpSpPr>
          <p:grpSpPr>
            <a:xfrm>
              <a:off x="544275" y="4305154"/>
              <a:ext cx="3544983" cy="331321"/>
              <a:chOff x="4130683" y="4297590"/>
              <a:chExt cx="3544983" cy="331321"/>
            </a:xfrm>
          </p:grpSpPr>
          <p:sp>
            <p:nvSpPr>
              <p:cNvPr id="35" name="Rectangle 34"/>
              <p:cNvSpPr/>
              <p:nvPr/>
            </p:nvSpPr>
            <p:spPr>
              <a:xfrm>
                <a:off x="4448973" y="4297590"/>
                <a:ext cx="3226693" cy="307777"/>
              </a:xfrm>
              <a:prstGeom prst="rect">
                <a:avLst/>
              </a:prstGeom>
              <a:ln>
                <a:noFill/>
              </a:ln>
            </p:spPr>
            <p:txBody>
              <a:bodyPr wrap="square">
                <a:spAutoFit/>
              </a:bodyPr>
              <a:lstStyle/>
              <a:p>
                <a:pPr marL="69750">
                  <a:spcAft>
                    <a:spcPts val="600"/>
                  </a:spcAft>
                </a:pPr>
                <a:r>
                  <a:rPr lang="en-GB" sz="1400" b="1" dirty="0">
                    <a:solidFill>
                      <a:srgbClr val="4D1434"/>
                    </a:solidFill>
                    <a:latin typeface="Calibri" panose="020F0502020204030204" pitchFamily="34" charset="0"/>
                    <a:cs typeface="Calibri" panose="020F0502020204030204" pitchFamily="34" charset="0"/>
                  </a:rPr>
                  <a:t>Members</a:t>
                </a:r>
                <a:endParaRPr lang="en-GB" sz="900" dirty="0">
                  <a:solidFill>
                    <a:srgbClr val="4D1434"/>
                  </a:solidFill>
                  <a:latin typeface="Calibri" panose="020F0502020204030204" pitchFamily="34" charset="0"/>
                  <a:cs typeface="Calibri" panose="020F0502020204030204" pitchFamily="34" charset="0"/>
                </a:endParaRPr>
              </a:p>
            </p:txBody>
          </p:sp>
          <p:cxnSp>
            <p:nvCxnSpPr>
              <p:cNvPr id="40" name="Straight Connector 39"/>
              <p:cNvCxnSpPr/>
              <p:nvPr/>
            </p:nvCxnSpPr>
            <p:spPr>
              <a:xfrm>
                <a:off x="4130683" y="4628911"/>
                <a:ext cx="2851821"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5827" y="2526243"/>
            <a:ext cx="213694" cy="213694"/>
          </a:xfrm>
          <a:prstGeom prst="rect">
            <a:avLst/>
          </a:prstGeom>
        </p:spPr>
      </p:pic>
      <p:pic>
        <p:nvPicPr>
          <p:cNvPr id="54" name="Picture 5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55371" y="4252619"/>
            <a:ext cx="386466" cy="286390"/>
          </a:xfrm>
          <a:prstGeom prst="rect">
            <a:avLst/>
          </a:prstGeom>
        </p:spPr>
      </p:pic>
      <p:sp>
        <p:nvSpPr>
          <p:cNvPr id="14" name="TextBox 13">
            <a:extLst>
              <a:ext uri="{FF2B5EF4-FFF2-40B4-BE49-F238E27FC236}">
                <a16:creationId xmlns:a16="http://schemas.microsoft.com/office/drawing/2014/main" id="{0A52D0CD-E86E-F74A-A8E1-FBB292D9538F}"/>
              </a:ext>
            </a:extLst>
          </p:cNvPr>
          <p:cNvSpPr txBox="1"/>
          <p:nvPr/>
        </p:nvSpPr>
        <p:spPr>
          <a:xfrm>
            <a:off x="11856720" y="6507080"/>
            <a:ext cx="213046" cy="215444"/>
          </a:xfrm>
          <a:prstGeom prst="rect">
            <a:avLst/>
          </a:prstGeom>
          <a:noFill/>
        </p:spPr>
        <p:txBody>
          <a:bodyPr wrap="square" rtlCol="0">
            <a:spAutoFit/>
          </a:bodyPr>
          <a:lstStyle/>
          <a:p>
            <a:r>
              <a:rPr lang="en-US" sz="800" dirty="0">
                <a:solidFill>
                  <a:schemeClr val="accent2"/>
                </a:solidFill>
              </a:rPr>
              <a:t>9</a:t>
            </a:r>
          </a:p>
        </p:txBody>
      </p:sp>
      <p:grpSp>
        <p:nvGrpSpPr>
          <p:cNvPr id="34" name="Group 33"/>
          <p:cNvGrpSpPr/>
          <p:nvPr/>
        </p:nvGrpSpPr>
        <p:grpSpPr>
          <a:xfrm>
            <a:off x="4694333" y="4273066"/>
            <a:ext cx="3544983" cy="425539"/>
            <a:chOff x="4130683" y="4297590"/>
            <a:chExt cx="3544983" cy="331321"/>
          </a:xfrm>
        </p:grpSpPr>
        <p:sp>
          <p:nvSpPr>
            <p:cNvPr id="39" name="Rectangle 38"/>
            <p:cNvSpPr/>
            <p:nvPr/>
          </p:nvSpPr>
          <p:spPr>
            <a:xfrm>
              <a:off x="4448973" y="4297590"/>
              <a:ext cx="3226693" cy="239633"/>
            </a:xfrm>
            <a:prstGeom prst="rect">
              <a:avLst/>
            </a:prstGeom>
            <a:ln>
              <a:noFill/>
            </a:ln>
          </p:spPr>
          <p:txBody>
            <a:bodyPr wrap="square">
              <a:spAutoFit/>
            </a:bodyPr>
            <a:lstStyle/>
            <a:p>
              <a:pPr marL="69750">
                <a:spcAft>
                  <a:spcPts val="600"/>
                </a:spcAft>
              </a:pPr>
              <a:r>
                <a:rPr lang="en-GB" sz="1400" b="1" dirty="0">
                  <a:solidFill>
                    <a:srgbClr val="4D1434"/>
                  </a:solidFill>
                  <a:latin typeface="Calibri" panose="020F0502020204030204" pitchFamily="34" charset="0"/>
                  <a:cs typeface="Calibri" panose="020F0502020204030204" pitchFamily="34" charset="0"/>
                </a:rPr>
                <a:t>Board of Trustees</a:t>
              </a:r>
              <a:endParaRPr lang="en-GB" sz="900" dirty="0">
                <a:solidFill>
                  <a:srgbClr val="4D1434"/>
                </a:solidFill>
                <a:latin typeface="Calibri" panose="020F0502020204030204" pitchFamily="34" charset="0"/>
                <a:cs typeface="Calibri" panose="020F0502020204030204" pitchFamily="34" charset="0"/>
              </a:endParaRPr>
            </a:p>
          </p:txBody>
        </p:sp>
        <p:cxnSp>
          <p:nvCxnSpPr>
            <p:cNvPr id="41" name="Straight Connector 40"/>
            <p:cNvCxnSpPr/>
            <p:nvPr/>
          </p:nvCxnSpPr>
          <p:spPr>
            <a:xfrm>
              <a:off x="4130683" y="4628911"/>
              <a:ext cx="2851821" cy="0"/>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43" name="Picture 4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694333" y="4252619"/>
            <a:ext cx="386466" cy="286390"/>
          </a:xfrm>
          <a:prstGeom prst="rect">
            <a:avLst/>
          </a:prstGeom>
        </p:spPr>
      </p:pic>
      <p:grpSp>
        <p:nvGrpSpPr>
          <p:cNvPr id="44" name="Group 43"/>
          <p:cNvGrpSpPr/>
          <p:nvPr/>
        </p:nvGrpSpPr>
        <p:grpSpPr>
          <a:xfrm>
            <a:off x="8291065" y="4252619"/>
            <a:ext cx="3587213" cy="2157203"/>
            <a:chOff x="502045" y="4305154"/>
            <a:chExt cx="3587213" cy="1679578"/>
          </a:xfrm>
        </p:grpSpPr>
        <p:sp>
          <p:nvSpPr>
            <p:cNvPr id="46" name="Rectangle 45"/>
            <p:cNvSpPr/>
            <p:nvPr/>
          </p:nvSpPr>
          <p:spPr>
            <a:xfrm>
              <a:off x="502045" y="4738646"/>
              <a:ext cx="3319974" cy="1246086"/>
            </a:xfrm>
            <a:prstGeom prst="rect">
              <a:avLst/>
            </a:prstGeom>
          </p:spPr>
          <p:txBody>
            <a:bodyPr wrap="square">
              <a:spAutoFit/>
            </a:bodyPr>
            <a:lstStyle/>
            <a:p>
              <a:pPr marL="171450" indent="-171450">
                <a:spcBef>
                  <a:spcPts val="600"/>
                </a:spcBef>
                <a:spcAft>
                  <a:spcPts val="0"/>
                </a:spcAft>
                <a:buFont typeface="Arial" panose="020B0604020202020204" pitchFamily="34" charset="0"/>
                <a:buChar char="•"/>
              </a:pPr>
              <a:r>
                <a:rPr lang="en-GB" sz="1100" b="1" dirty="0">
                  <a:latin typeface="Calibri" panose="020F0502020204030204" pitchFamily="34" charset="0"/>
                  <a:cs typeface="Calibri" panose="020F0502020204030204" pitchFamily="34" charset="0"/>
                </a:rPr>
                <a:t>Chief Executive Officer - Jane Ridgewell</a:t>
              </a:r>
            </a:p>
            <a:p>
              <a:pPr marL="171450" indent="-171450">
                <a:spcBef>
                  <a:spcPts val="600"/>
                </a:spcBef>
                <a:spcAft>
                  <a:spcPts val="0"/>
                </a:spcAft>
                <a:buFont typeface="Arial" panose="020B0604020202020204" pitchFamily="34" charset="0"/>
                <a:buChar char="•"/>
              </a:pPr>
              <a:r>
                <a:rPr lang="en-US" sz="1100" b="1" dirty="0">
                  <a:latin typeface="Calibri" panose="020F0502020204030204" pitchFamily="34" charset="0"/>
                  <a:cs typeface="Calibri" panose="020F0502020204030204" pitchFamily="34" charset="0"/>
                </a:rPr>
                <a:t>Director of Finance and Operations - Dave Nimmo</a:t>
              </a:r>
            </a:p>
            <a:p>
              <a:pPr marL="171450" indent="-171450">
                <a:spcBef>
                  <a:spcPts val="600"/>
                </a:spcBef>
                <a:spcAft>
                  <a:spcPts val="0"/>
                </a:spcAft>
                <a:buFont typeface="Arial" panose="020B0604020202020204" pitchFamily="34" charset="0"/>
                <a:buChar char="•"/>
              </a:pPr>
              <a:r>
                <a:rPr lang="en-US" sz="1100" b="1" dirty="0">
                  <a:latin typeface="Calibri" panose="020F0502020204030204" pitchFamily="34" charset="0"/>
                  <a:cs typeface="Calibri" panose="020F0502020204030204" pitchFamily="34" charset="0"/>
                </a:rPr>
                <a:t>Head of School Improvement – Monika Singala</a:t>
              </a:r>
            </a:p>
            <a:p>
              <a:pPr marL="171450" indent="-171450">
                <a:spcBef>
                  <a:spcPts val="600"/>
                </a:spcBef>
                <a:spcAft>
                  <a:spcPts val="0"/>
                </a:spcAft>
                <a:buFont typeface="Arial" panose="020B0604020202020204" pitchFamily="34" charset="0"/>
                <a:buChar char="•"/>
              </a:pPr>
              <a:r>
                <a:rPr lang="en-US" sz="1100" b="1" dirty="0">
                  <a:latin typeface="Calibri" panose="020F0502020204030204" pitchFamily="34" charset="0"/>
                  <a:cs typeface="Calibri" panose="020F0502020204030204" pitchFamily="34" charset="0"/>
                </a:rPr>
                <a:t>Trust Finance Manager – Tom </a:t>
              </a:r>
              <a:r>
                <a:rPr lang="en-US" sz="1100" b="1" dirty="0" err="1">
                  <a:latin typeface="Calibri" panose="020F0502020204030204" pitchFamily="34" charset="0"/>
                  <a:cs typeface="Calibri" panose="020F0502020204030204" pitchFamily="34" charset="0"/>
                </a:rPr>
                <a:t>Bott</a:t>
              </a:r>
              <a:endParaRPr lang="en-US" sz="1100" b="1" dirty="0">
                <a:latin typeface="Calibri" panose="020F0502020204030204" pitchFamily="34" charset="0"/>
                <a:cs typeface="Calibri" panose="020F0502020204030204" pitchFamily="34" charset="0"/>
              </a:endParaRPr>
            </a:p>
            <a:p>
              <a:pPr marL="171450" indent="-171450">
                <a:spcBef>
                  <a:spcPts val="600"/>
                </a:spcBef>
                <a:spcAft>
                  <a:spcPts val="0"/>
                </a:spcAft>
                <a:buFont typeface="Arial" panose="020B0604020202020204" pitchFamily="34" charset="0"/>
                <a:buChar char="•"/>
              </a:pPr>
              <a:r>
                <a:rPr lang="en-GB" sz="1100" b="1" dirty="0">
                  <a:latin typeface="Calibri" panose="020F0502020204030204" pitchFamily="34" charset="0"/>
                  <a:cs typeface="Calibri" panose="020F0502020204030204" pitchFamily="34" charset="0"/>
                </a:rPr>
                <a:t>Head of Governance – Robyn Cooper</a:t>
              </a:r>
            </a:p>
            <a:p>
              <a:pPr marL="0" lvl="1">
                <a:spcBef>
                  <a:spcPts val="600"/>
                </a:spcBef>
                <a:spcAft>
                  <a:spcPts val="0"/>
                </a:spcAft>
              </a:pPr>
              <a:endParaRPr lang="en-GB" sz="100" b="1" dirty="0">
                <a:latin typeface="Calibri" panose="020F0502020204030204" pitchFamily="34" charset="0"/>
                <a:cs typeface="Calibri" panose="020F0502020204030204" pitchFamily="34" charset="0"/>
              </a:endParaRPr>
            </a:p>
            <a:p>
              <a:pPr marL="0" lvl="1">
                <a:spcBef>
                  <a:spcPts val="600"/>
                </a:spcBef>
                <a:spcAft>
                  <a:spcPts val="0"/>
                </a:spcAft>
              </a:pPr>
              <a:endParaRPr lang="en-GB" sz="1200" dirty="0">
                <a:latin typeface="Calibri" panose="020F0502020204030204" pitchFamily="34" charset="0"/>
                <a:cs typeface="Calibri" panose="020F0502020204030204" pitchFamily="34" charset="0"/>
              </a:endParaRPr>
            </a:p>
          </p:txBody>
        </p:sp>
        <p:grpSp>
          <p:nvGrpSpPr>
            <p:cNvPr id="48" name="Group 47"/>
            <p:cNvGrpSpPr/>
            <p:nvPr/>
          </p:nvGrpSpPr>
          <p:grpSpPr>
            <a:xfrm>
              <a:off x="544275" y="4305154"/>
              <a:ext cx="3544983" cy="331321"/>
              <a:chOff x="4130683" y="4297590"/>
              <a:chExt cx="3544983" cy="331321"/>
            </a:xfrm>
          </p:grpSpPr>
          <p:sp>
            <p:nvSpPr>
              <p:cNvPr id="49" name="Rectangle 48"/>
              <p:cNvSpPr/>
              <p:nvPr/>
            </p:nvSpPr>
            <p:spPr>
              <a:xfrm>
                <a:off x="4448973" y="4297590"/>
                <a:ext cx="3226693" cy="239633"/>
              </a:xfrm>
              <a:prstGeom prst="rect">
                <a:avLst/>
              </a:prstGeom>
              <a:ln>
                <a:noFill/>
              </a:ln>
            </p:spPr>
            <p:txBody>
              <a:bodyPr wrap="square">
                <a:spAutoFit/>
              </a:bodyPr>
              <a:lstStyle/>
              <a:p>
                <a:pPr marL="69750">
                  <a:spcAft>
                    <a:spcPts val="600"/>
                  </a:spcAft>
                </a:pPr>
                <a:r>
                  <a:rPr lang="en-GB" sz="1400" b="1" dirty="0">
                    <a:solidFill>
                      <a:srgbClr val="4D1434"/>
                    </a:solidFill>
                    <a:latin typeface="Calibri" panose="020F0502020204030204" pitchFamily="34" charset="0"/>
                    <a:cs typeface="Calibri" panose="020F0502020204030204" pitchFamily="34" charset="0"/>
                  </a:rPr>
                  <a:t>Executive Leadership</a:t>
                </a:r>
                <a:endParaRPr lang="en-GB" sz="900" dirty="0">
                  <a:solidFill>
                    <a:srgbClr val="4D1434"/>
                  </a:solidFill>
                  <a:latin typeface="Calibri" panose="020F0502020204030204" pitchFamily="34" charset="0"/>
                  <a:cs typeface="Calibri" panose="020F0502020204030204" pitchFamily="34" charset="0"/>
                </a:endParaRPr>
              </a:p>
            </p:txBody>
          </p:sp>
          <p:cxnSp>
            <p:nvCxnSpPr>
              <p:cNvPr id="50" name="Straight Connector 49"/>
              <p:cNvCxnSpPr/>
              <p:nvPr/>
            </p:nvCxnSpPr>
            <p:spPr>
              <a:xfrm>
                <a:off x="4130683" y="4628911"/>
                <a:ext cx="2851821"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pic>
        <p:nvPicPr>
          <p:cNvPr id="51" name="Picture 5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333295" y="4232172"/>
            <a:ext cx="386466" cy="286390"/>
          </a:xfrm>
          <a:prstGeom prst="rect">
            <a:avLst/>
          </a:prstGeom>
        </p:spPr>
      </p:pic>
    </p:spTree>
    <p:extLst>
      <p:ext uri="{BB962C8B-B14F-4D97-AF65-F5344CB8AC3E}">
        <p14:creationId xmlns:p14="http://schemas.microsoft.com/office/powerpoint/2010/main" val="962265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24"/>
          <p:cNvSpPr/>
          <p:nvPr/>
        </p:nvSpPr>
        <p:spPr>
          <a:xfrm>
            <a:off x="503560" y="5205375"/>
            <a:ext cx="11470517" cy="1229090"/>
          </a:xfrm>
          <a:prstGeom prst="rect">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1434"/>
              </a:solidFill>
            </a:endParaRPr>
          </a:p>
        </p:txBody>
      </p:sp>
      <p:sp>
        <p:nvSpPr>
          <p:cNvPr id="29" name="Rectangle 28"/>
          <p:cNvSpPr/>
          <p:nvPr/>
        </p:nvSpPr>
        <p:spPr>
          <a:xfrm>
            <a:off x="505265" y="5205375"/>
            <a:ext cx="1578555" cy="1229090"/>
          </a:xfrm>
          <a:prstGeom prst="rect">
            <a:avLst/>
          </a:prstGeom>
          <a:solidFill>
            <a:srgbClr val="704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03560" y="2817125"/>
            <a:ext cx="11470517" cy="2261804"/>
          </a:xfrm>
          <a:prstGeom prst="rect">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1434"/>
              </a:solidFill>
            </a:endParaRPr>
          </a:p>
        </p:txBody>
      </p:sp>
      <p:sp>
        <p:nvSpPr>
          <p:cNvPr id="28" name="Rectangle 27"/>
          <p:cNvSpPr/>
          <p:nvPr/>
        </p:nvSpPr>
        <p:spPr>
          <a:xfrm>
            <a:off x="514194" y="2832188"/>
            <a:ext cx="1578555" cy="2246741"/>
          </a:xfrm>
          <a:prstGeom prst="rect">
            <a:avLst/>
          </a:prstGeom>
          <a:solidFill>
            <a:srgbClr val="5E2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03560" y="1484517"/>
            <a:ext cx="11470517" cy="1252272"/>
          </a:xfrm>
          <a:prstGeom prst="rect">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1434"/>
              </a:solidFill>
            </a:endParaRPr>
          </a:p>
        </p:txBody>
      </p:sp>
      <p:sp>
        <p:nvSpPr>
          <p:cNvPr id="27" name="Rectangle 26"/>
          <p:cNvSpPr/>
          <p:nvPr/>
        </p:nvSpPr>
        <p:spPr>
          <a:xfrm>
            <a:off x="503560" y="1495150"/>
            <a:ext cx="1578555" cy="1212111"/>
          </a:xfrm>
          <a:prstGeom prst="rect">
            <a:avLst/>
          </a:prstGeom>
          <a:solidFill>
            <a:srgbClr val="4D1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3329F4F6-1F18-6F44-8E2B-F29539D223D6}"/>
              </a:ext>
            </a:extLst>
          </p:cNvPr>
          <p:cNvSpPr txBox="1">
            <a:spLocks/>
          </p:cNvSpPr>
          <p:nvPr/>
        </p:nvSpPr>
        <p:spPr>
          <a:xfrm>
            <a:off x="445794" y="745277"/>
            <a:ext cx="11029616" cy="495788"/>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tabLst>
                <a:tab pos="1339850" algn="l"/>
              </a:tabLst>
            </a:pPr>
            <a:r>
              <a:rPr lang="en-GB" sz="2400" b="1" dirty="0">
                <a:solidFill>
                  <a:srgbClr val="4D1434"/>
                </a:solidFill>
                <a:latin typeface="Calibri" panose="020F0502020204030204" pitchFamily="34" charset="0"/>
                <a:cs typeface="Calibri" panose="020F0502020204030204" pitchFamily="34" charset="0"/>
              </a:rPr>
              <a:t>School Improvement </a:t>
            </a:r>
            <a:r>
              <a:rPr lang="en-GB" sz="2400" dirty="0">
                <a:solidFill>
                  <a:srgbClr val="4D1434"/>
                </a:solidFill>
                <a:latin typeface="Calibri" panose="020F0502020204030204" pitchFamily="34" charset="0"/>
                <a:cs typeface="Calibri" panose="020F0502020204030204" pitchFamily="34" charset="0"/>
              </a:rPr>
              <a:t>Strategy</a:t>
            </a:r>
          </a:p>
        </p:txBody>
      </p:sp>
      <p:sp>
        <p:nvSpPr>
          <p:cNvPr id="5" name="Rectangle 4"/>
          <p:cNvSpPr/>
          <p:nvPr/>
        </p:nvSpPr>
        <p:spPr>
          <a:xfrm>
            <a:off x="2092749" y="1574965"/>
            <a:ext cx="9819292" cy="1092607"/>
          </a:xfrm>
          <a:prstGeom prst="rect">
            <a:avLst/>
          </a:prstGeom>
        </p:spPr>
        <p:txBody>
          <a:bodyPr wrap="square">
            <a:spAutoFit/>
          </a:bodyPr>
          <a:lstStyle/>
          <a:p>
            <a:pPr marL="285750" lvl="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Our long-term aim is to remain a moderate sized local Trust which will ensure that we know our academies and the communities they serve. </a:t>
            </a:r>
          </a:p>
          <a:p>
            <a:pPr marL="285750" lvl="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Our Trust is built on the premise of collaboration and shared values, and we have sought to strengthen this by evolving over time and not growing too large or too quickly. </a:t>
            </a:r>
          </a:p>
          <a:p>
            <a:pPr marL="285750" lvl="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Our focus is to develop and enhance our collaborative approach, and in doing so strengthen the practice and outcomes in our schools. This includes focusing on key areas of weakness, sharing staff across the MAT and offering targeted support and coaching where our schools have the greatest need. </a:t>
            </a:r>
          </a:p>
        </p:txBody>
      </p:sp>
      <p:sp>
        <p:nvSpPr>
          <p:cNvPr id="6" name="Rectangle 5"/>
          <p:cNvSpPr/>
          <p:nvPr/>
        </p:nvSpPr>
        <p:spPr>
          <a:xfrm>
            <a:off x="2082115" y="2933790"/>
            <a:ext cx="9783822" cy="1923604"/>
          </a:xfrm>
          <a:prstGeom prst="rect">
            <a:avLst/>
          </a:prstGeom>
        </p:spPr>
        <p:txBody>
          <a:bodyPr wrap="square">
            <a:spAutoFit/>
          </a:bodyPr>
          <a:lstStyle/>
          <a:p>
            <a:pPr marL="285750" lvl="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If a school wishes to join our MAT, clear understanding of the school’s current position is required by our Trustees. This will include a review of data, relevant documentation (i.e. Analyse School Performance, Data Dashboards and </a:t>
            </a:r>
            <a:r>
              <a:rPr lang="en-GB" sz="1100" dirty="0" err="1">
                <a:latin typeface="Calibri" panose="020F0502020204030204" pitchFamily="34" charset="0"/>
                <a:cs typeface="Calibri" panose="020F0502020204030204" pitchFamily="34" charset="0"/>
              </a:rPr>
              <a:t>OfSTED</a:t>
            </a:r>
            <a:r>
              <a:rPr lang="en-GB" sz="1100" dirty="0">
                <a:latin typeface="Calibri" panose="020F0502020204030204" pitchFamily="34" charset="0"/>
                <a:cs typeface="Calibri" panose="020F0502020204030204" pitchFamily="34" charset="0"/>
              </a:rPr>
              <a:t> reports) along with undertaking a due diligence process of the current school position, including finance.</a:t>
            </a:r>
          </a:p>
          <a:p>
            <a:pPr marL="285750" lvl="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This audit of provision will be a collaborative approach that will be carried out alongside the joining school, taking full account of the school’s own self-evaluation and identified priorities and any external review which has taken place. </a:t>
            </a:r>
          </a:p>
          <a:p>
            <a:pPr marL="285750" lvl="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We will also establish the joining school’s own areas of strength and expertise that can be shared across the Trust and, in particular, the skills of staff within the school. </a:t>
            </a:r>
          </a:p>
          <a:p>
            <a:pPr marL="285750" lvl="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New schools will have access to all the shared services provided by the Trust. </a:t>
            </a:r>
          </a:p>
          <a:p>
            <a:pPr marL="285750" lvl="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Where new schools are not already performing strongly the Trust will facilitate a high quality, bespoke package of support formulated and agreed by our CEO. </a:t>
            </a:r>
          </a:p>
        </p:txBody>
      </p:sp>
      <p:sp>
        <p:nvSpPr>
          <p:cNvPr id="8" name="Rectangle 7"/>
          <p:cNvSpPr/>
          <p:nvPr/>
        </p:nvSpPr>
        <p:spPr>
          <a:xfrm>
            <a:off x="2092749" y="5227450"/>
            <a:ext cx="9891962" cy="1184940"/>
          </a:xfrm>
          <a:prstGeom prst="rect">
            <a:avLst/>
          </a:prstGeom>
        </p:spPr>
        <p:txBody>
          <a:bodyPr wrap="square">
            <a:spAutoFit/>
          </a:bodyPr>
          <a:lstStyle/>
          <a:p>
            <a:pPr marL="285750" lvl="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An Annual Performance Dialogue and Risk Assessment will be carried out with all schools and monitored at least termly. This will inform the level of support required by the school. In the spirit of our leadership culture, the willingness of the school to engage with school improvement activity and the leadership capacity necessary to drive these improvements in the school will be evaluated as part of the risk assessment process. </a:t>
            </a:r>
          </a:p>
          <a:p>
            <a:pPr marL="285750" lvl="0" indent="-2160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Our intervention strategy will operate at three levels, together with the schedule of monitoring of actions arising from the Annual Performance Dialogue and Risk Assessment. At every level, the opportunity will be given to the Headteacher and Local Governing Body to provide contextual information and narrative to the process.</a:t>
            </a:r>
          </a:p>
        </p:txBody>
      </p:sp>
      <p:sp>
        <p:nvSpPr>
          <p:cNvPr id="18" name="Rectangle 17"/>
          <p:cNvSpPr/>
          <p:nvPr/>
        </p:nvSpPr>
        <p:spPr>
          <a:xfrm>
            <a:off x="574233" y="3697021"/>
            <a:ext cx="1715353" cy="569387"/>
          </a:xfrm>
          <a:prstGeom prst="rect">
            <a:avLst/>
          </a:prstGeom>
        </p:spPr>
        <p:txBody>
          <a:bodyPr wrap="square">
            <a:spAutoFit/>
          </a:bodyPr>
          <a:lstStyle/>
          <a:p>
            <a:pPr marL="69750">
              <a:spcAft>
                <a:spcPts val="600"/>
              </a:spcAft>
            </a:pPr>
            <a:r>
              <a:rPr lang="en-GB" sz="1600" b="1" dirty="0">
                <a:solidFill>
                  <a:schemeClr val="bg1"/>
                </a:solidFill>
                <a:latin typeface="Calibri" panose="020F0502020204030204" pitchFamily="34" charset="0"/>
                <a:cs typeface="Calibri" panose="020F0502020204030204" pitchFamily="34" charset="0"/>
              </a:rPr>
              <a:t>New Schools</a:t>
            </a:r>
          </a:p>
          <a:p>
            <a:pPr marL="69750">
              <a:spcAft>
                <a:spcPts val="600"/>
              </a:spcAft>
            </a:pPr>
            <a:endParaRPr lang="en-GB" sz="1000" dirty="0">
              <a:solidFill>
                <a:schemeClr val="bg1"/>
              </a:solidFill>
              <a:latin typeface="Calibri" panose="020F0502020204030204" pitchFamily="34" charset="0"/>
              <a:cs typeface="Calibri" panose="020F0502020204030204" pitchFamily="34" charset="0"/>
            </a:endParaRPr>
          </a:p>
        </p:txBody>
      </p:sp>
      <p:sp>
        <p:nvSpPr>
          <p:cNvPr id="22" name="Rectangle 21"/>
          <p:cNvSpPr/>
          <p:nvPr/>
        </p:nvSpPr>
        <p:spPr>
          <a:xfrm>
            <a:off x="763410" y="1766101"/>
            <a:ext cx="1715353" cy="892552"/>
          </a:xfrm>
          <a:prstGeom prst="rect">
            <a:avLst/>
          </a:prstGeom>
        </p:spPr>
        <p:txBody>
          <a:bodyPr wrap="square">
            <a:spAutoFit/>
          </a:bodyPr>
          <a:lstStyle/>
          <a:p>
            <a:pPr marL="69750">
              <a:spcAft>
                <a:spcPts val="600"/>
              </a:spcAft>
            </a:pPr>
            <a:r>
              <a:rPr lang="en-GB" sz="1600" b="1" dirty="0">
                <a:solidFill>
                  <a:schemeClr val="bg1"/>
                </a:solidFill>
                <a:latin typeface="Calibri" panose="020F0502020204030204" pitchFamily="34" charset="0"/>
                <a:cs typeface="Calibri" panose="020F0502020204030204" pitchFamily="34" charset="0"/>
              </a:rPr>
              <a:t>Existing </a:t>
            </a:r>
          </a:p>
          <a:p>
            <a:pPr marL="69750">
              <a:spcAft>
                <a:spcPts val="600"/>
              </a:spcAft>
            </a:pPr>
            <a:r>
              <a:rPr lang="en-GB" sz="1600" b="1" dirty="0">
                <a:solidFill>
                  <a:schemeClr val="bg1"/>
                </a:solidFill>
                <a:latin typeface="Calibri" panose="020F0502020204030204" pitchFamily="34" charset="0"/>
                <a:cs typeface="Calibri" panose="020F0502020204030204" pitchFamily="34" charset="0"/>
              </a:rPr>
              <a:t>Schools</a:t>
            </a:r>
          </a:p>
          <a:p>
            <a:pPr marL="69750">
              <a:spcAft>
                <a:spcPts val="600"/>
              </a:spcAft>
            </a:pPr>
            <a:endParaRPr lang="en-GB" sz="1000" dirty="0">
              <a:solidFill>
                <a:schemeClr val="bg1"/>
              </a:solidFill>
              <a:latin typeface="Calibri" panose="020F0502020204030204" pitchFamily="34" charset="0"/>
              <a:cs typeface="Calibri" panose="020F0502020204030204" pitchFamily="34" charset="0"/>
            </a:endParaRPr>
          </a:p>
        </p:txBody>
      </p:sp>
      <p:sp>
        <p:nvSpPr>
          <p:cNvPr id="26" name="Rectangle 25"/>
          <p:cNvSpPr/>
          <p:nvPr/>
        </p:nvSpPr>
        <p:spPr>
          <a:xfrm>
            <a:off x="445794" y="5399061"/>
            <a:ext cx="1715353" cy="984885"/>
          </a:xfrm>
          <a:prstGeom prst="rect">
            <a:avLst/>
          </a:prstGeom>
        </p:spPr>
        <p:txBody>
          <a:bodyPr wrap="square">
            <a:spAutoFit/>
          </a:bodyPr>
          <a:lstStyle/>
          <a:p>
            <a:pPr lvl="0" algn="ctr"/>
            <a:r>
              <a:rPr lang="en-GB" sz="1600" b="1" dirty="0">
                <a:solidFill>
                  <a:schemeClr val="bg1"/>
                </a:solidFill>
                <a:latin typeface="Calibri" panose="020F0502020204030204" pitchFamily="34" charset="0"/>
                <a:cs typeface="Calibri" panose="020F0502020204030204" pitchFamily="34" charset="0"/>
              </a:rPr>
              <a:t>School Improvement Ethos &amp; Strategy</a:t>
            </a:r>
          </a:p>
          <a:p>
            <a:pPr marL="69750">
              <a:spcAft>
                <a:spcPts val="600"/>
              </a:spcAft>
            </a:pPr>
            <a:endParaRPr lang="en-GB"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992392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15813</TotalTime>
  <Words>2222</Words>
  <Application>Microsoft Macintosh PowerPoint</Application>
  <PresentationFormat>Widescreen</PresentationFormat>
  <Paragraphs>186</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Gill Sans MT</vt:lpstr>
      <vt:lpstr>Symbol</vt:lpstr>
      <vt:lpstr>Wingdings 2</vt:lpstr>
      <vt:lpstr>Dividend</vt:lpstr>
      <vt:lpstr>PowerPoint Presentation</vt:lpstr>
      <vt:lpstr>Foreword by Chair of Trustees  Lee Jowett</vt:lpstr>
      <vt:lpstr>Our strategic pillARS 2024 - 2028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Milestones (to be drafted)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Ridgewell</dc:creator>
  <cp:lastModifiedBy>J Ridgewell</cp:lastModifiedBy>
  <cp:revision>288</cp:revision>
  <cp:lastPrinted>2020-09-07T09:44:52Z</cp:lastPrinted>
  <dcterms:created xsi:type="dcterms:W3CDTF">2020-08-03T17:17:03Z</dcterms:created>
  <dcterms:modified xsi:type="dcterms:W3CDTF">2025-01-09T16:19:24Z</dcterms:modified>
</cp:coreProperties>
</file>